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7"/>
  </p:notesMasterIdLst>
  <p:sldIdLst>
    <p:sldId id="280" r:id="rId2"/>
    <p:sldId id="299" r:id="rId3"/>
    <p:sldId id="300" r:id="rId4"/>
    <p:sldId id="301" r:id="rId5"/>
    <p:sldId id="302" r:id="rId6"/>
    <p:sldId id="306" r:id="rId7"/>
    <p:sldId id="307" r:id="rId8"/>
    <p:sldId id="284" r:id="rId9"/>
    <p:sldId id="287" r:id="rId10"/>
    <p:sldId id="288" r:id="rId11"/>
    <p:sldId id="289" r:id="rId12"/>
    <p:sldId id="290" r:id="rId13"/>
    <p:sldId id="291" r:id="rId14"/>
    <p:sldId id="292" r:id="rId15"/>
    <p:sldId id="293"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20"/>
    <a:srgbClr val="A12323"/>
    <a:srgbClr val="AC2626"/>
    <a:srgbClr val="D23636"/>
    <a:srgbClr val="891F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2031DF2-CDCA-4656-B2BC-587AD1BF6D82}" type="datetimeFigureOut">
              <a:rPr lang="en-US" smtClean="0"/>
              <a:t>6/13/2022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6FC4F03-C77A-47AA-B9CE-BC9D2DD260B7}" type="slidenum">
              <a:rPr lang="en-US" smtClean="0"/>
              <a:t>‹#›</a:t>
            </a:fld>
            <a:endParaRPr lang="en-US"/>
          </a:p>
        </p:txBody>
      </p:sp>
    </p:spTree>
    <p:extLst>
      <p:ext uri="{BB962C8B-B14F-4D97-AF65-F5344CB8AC3E}">
        <p14:creationId xmlns:p14="http://schemas.microsoft.com/office/powerpoint/2010/main" val="2479591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701040" y="4415794"/>
            <a:ext cx="5608320" cy="4183380"/>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4064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587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a:spLocks noGrp="1" noRot="1" noChangeAspect="1"/>
          </p:cNvSpPr>
          <p:nvPr>
            <p:ph type="sldImg" idx="2"/>
          </p:nvPr>
        </p:nvSpPr>
        <p:spPr>
          <a:xfrm>
            <a:off x="4064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2:notes"/>
          <p:cNvSpPr txBox="1">
            <a:spLocks noGrp="1"/>
          </p:cNvSpPr>
          <p:nvPr>
            <p:ph type="body" idx="1"/>
          </p:nvPr>
        </p:nvSpPr>
        <p:spPr>
          <a:xfrm>
            <a:off x="701040" y="4415794"/>
            <a:ext cx="5608320" cy="4183380"/>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94" name="Google Shape;94;p2:notes"/>
          <p:cNvSpPr txBox="1">
            <a:spLocks noGrp="1"/>
          </p:cNvSpPr>
          <p:nvPr>
            <p:ph type="sldNum" idx="12"/>
          </p:nvPr>
        </p:nvSpPr>
        <p:spPr>
          <a:xfrm>
            <a:off x="3970943" y="8829971"/>
            <a:ext cx="3037840" cy="464820"/>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59673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701040" y="4415794"/>
            <a:ext cx="5608320" cy="4183380"/>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4064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5374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701040" y="4415794"/>
            <a:ext cx="5608320" cy="4183380"/>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4064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5286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701040" y="4415794"/>
            <a:ext cx="5608320" cy="4183380"/>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115" name="Google Shape;115;p5:notes"/>
          <p:cNvSpPr>
            <a:spLocks noGrp="1" noRot="1" noChangeAspect="1"/>
          </p:cNvSpPr>
          <p:nvPr>
            <p:ph type="sldImg" idx="2"/>
          </p:nvPr>
        </p:nvSpPr>
        <p:spPr>
          <a:xfrm>
            <a:off x="4064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5372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0af9fedf23_0_5:notes"/>
          <p:cNvSpPr txBox="1">
            <a:spLocks noGrp="1"/>
          </p:cNvSpPr>
          <p:nvPr>
            <p:ph type="body" idx="1"/>
          </p:nvPr>
        </p:nvSpPr>
        <p:spPr>
          <a:xfrm>
            <a:off x="701040" y="4415794"/>
            <a:ext cx="5608200" cy="4183500"/>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122" name="Google Shape;122;g10af9fedf23_0_5:notes"/>
          <p:cNvSpPr>
            <a:spLocks noGrp="1" noRot="1" noChangeAspect="1"/>
          </p:cNvSpPr>
          <p:nvPr>
            <p:ph type="sldImg" idx="2"/>
          </p:nvPr>
        </p:nvSpPr>
        <p:spPr>
          <a:xfrm>
            <a:off x="4064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8666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0af9fedf23_0_11:notes"/>
          <p:cNvSpPr txBox="1">
            <a:spLocks noGrp="1"/>
          </p:cNvSpPr>
          <p:nvPr>
            <p:ph type="body" idx="1"/>
          </p:nvPr>
        </p:nvSpPr>
        <p:spPr>
          <a:xfrm>
            <a:off x="701040" y="4415794"/>
            <a:ext cx="5608200" cy="4183500"/>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129" name="Google Shape;129;g10af9fedf23_0_11:notes"/>
          <p:cNvSpPr>
            <a:spLocks noGrp="1" noRot="1" noChangeAspect="1"/>
          </p:cNvSpPr>
          <p:nvPr>
            <p:ph type="sldImg" idx="2"/>
          </p:nvPr>
        </p:nvSpPr>
        <p:spPr>
          <a:xfrm>
            <a:off x="4064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076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smtClean="0"/>
              <a:t>Click to edit Master title style</a:t>
            </a:r>
            <a:endParaRPr/>
          </a:p>
        </p:txBody>
      </p:sp>
      <p:sp>
        <p:nvSpPr>
          <p:cNvPr id="23" name="Google Shape;23;p9"/>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pPr lvl="0"/>
            <a:r>
              <a:rPr lang="en-US" smtClean="0"/>
              <a:t>Edit Master text styles</a:t>
            </a:r>
          </a:p>
        </p:txBody>
      </p:sp>
      <p:sp>
        <p:nvSpPr>
          <p:cNvPr id="24" name="Google Shape;24;p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defTabSz="914400"/>
            <a:fld id="{ED0D021D-3508-4A7C-82D5-D095AA8CA83D}" type="datetimeFigureOut">
              <a:rPr lang="en-US" smtClean="0">
                <a:solidFill>
                  <a:prstClr val="black">
                    <a:tint val="75000"/>
                  </a:prstClr>
                </a:solidFill>
              </a:rPr>
              <a:pPr defTabSz="914400"/>
              <a:t>6/13/2022</a:t>
            </a:fld>
            <a:endParaRPr lang="en-US" dirty="0">
              <a:solidFill>
                <a:prstClr val="black">
                  <a:tint val="75000"/>
                </a:prstClr>
              </a:solidFill>
            </a:endParaRPr>
          </a:p>
        </p:txBody>
      </p:sp>
      <p:sp>
        <p:nvSpPr>
          <p:cNvPr id="25" name="Google Shape;25;p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defTabSz="914400"/>
            <a:endParaRPr lang="en-US" dirty="0">
              <a:solidFill>
                <a:prstClr val="black">
                  <a:tint val="75000"/>
                </a:prstClr>
              </a:solidFill>
            </a:endParaRPr>
          </a:p>
        </p:txBody>
      </p:sp>
      <p:sp>
        <p:nvSpPr>
          <p:cNvPr id="26" name="Google Shape;26;p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defTabSz="914400"/>
            <a:fld id="{2BA038A2-2634-448F-BA34-72E73A0283D8}"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393813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914400"/>
            <a:fld id="{C0AD6B32-BDCA-47F5-8DB8-B5196DB08C3B}" type="datetime1">
              <a:rPr lang="en-US" smtClean="0">
                <a:solidFill>
                  <a:prstClr val="black">
                    <a:tint val="75000"/>
                  </a:prstClr>
                </a:solidFill>
              </a:rPr>
              <a:pPr defTabSz="914400"/>
              <a:t>6/13/2022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4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400"/>
            <a:fld id="{C8B93AC4-6F54-4A3E-A88C-CB8327A10671}"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836120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400"/>
            <a:fld id="{ED0D021D-3508-4A7C-82D5-D095AA8CA83D}" type="datetimeFigureOut">
              <a:rPr lang="en-US" smtClean="0">
                <a:solidFill>
                  <a:prstClr val="black">
                    <a:tint val="75000"/>
                  </a:prstClr>
                </a:solidFill>
              </a:rPr>
              <a:pPr defTabSz="914400"/>
              <a:t>6/13/2022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defTabSz="914400"/>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defTabSz="914400"/>
            <a:fld id="{2BA038A2-2634-448F-BA34-72E73A0283D8}"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20624497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defTabSz="914400"/>
            <a:fld id="{ED0D021D-3508-4A7C-82D5-D095AA8CA83D}" type="datetimeFigureOut">
              <a:rPr lang="en-US" smtClean="0">
                <a:solidFill>
                  <a:prstClr val="black">
                    <a:tint val="75000"/>
                  </a:prstClr>
                </a:solidFill>
              </a:rPr>
              <a:pPr defTabSz="914400"/>
              <a:t>6/13/2022</a:t>
            </a:fld>
            <a:endParaRPr lang="en-US" dirty="0">
              <a:solidFill>
                <a:prstClr val="black">
                  <a:tint val="75000"/>
                </a:prstClr>
              </a:solidFill>
            </a:endParaRPr>
          </a:p>
        </p:txBody>
      </p:sp>
      <p:sp>
        <p:nvSpPr>
          <p:cNvPr id="13" name="Google Shape;13;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defTabSz="914400"/>
            <a:endParaRPr lang="en-US" dirty="0">
              <a:solidFill>
                <a:prstClr val="black">
                  <a:tint val="75000"/>
                </a:prstClr>
              </a:solidFill>
            </a:endParaRPr>
          </a:p>
        </p:txBody>
      </p:sp>
      <p:sp>
        <p:nvSpPr>
          <p:cNvPr id="14" name="Google Shape;14;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defTabSz="914400"/>
            <a:fld id="{2BA038A2-2634-448F-BA34-72E73A0283D8}"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1271866688"/>
      </p:ext>
    </p:extLst>
  </p:cSld>
  <p:clrMap bg1="lt1" tx1="dk1" bg2="dk2" tx2="lt2" accent1="accent1" accent2="accent2" accent3="accent3" accent4="accent4" accent5="accent5" accent6="accent6" hlink="hlink" folHlink="folHlink"/>
  <p:sldLayoutIdLst>
    <p:sldLayoutId id="2147483751" r:id="rId1"/>
    <p:sldLayoutId id="2147483752" r:id="rId2"/>
    <p:sldLayoutId id="2147483753" r:id="rId3"/>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3512" y="228600"/>
            <a:ext cx="11540690" cy="6172200"/>
          </a:xfrm>
          <a:solidFill>
            <a:schemeClr val="accent2">
              <a:lumMod val="75000"/>
            </a:schemeClr>
          </a:solidFill>
          <a:ln w="76200">
            <a:solidFill>
              <a:schemeClr val="tx1"/>
            </a:solidFill>
          </a:ln>
        </p:spPr>
        <p:txBody>
          <a:bodyPr>
            <a:normAutofit/>
          </a:bodyPr>
          <a:lstStyle/>
          <a:p>
            <a:r>
              <a:rPr lang="en-US" sz="3600" b="1" dirty="0" smtClean="0">
                <a:solidFill>
                  <a:schemeClr val="bg1"/>
                </a:solidFill>
              </a:rPr>
              <a:t>SOUTH </a:t>
            </a:r>
            <a:r>
              <a:rPr lang="en-US" sz="3600" b="1" dirty="0" smtClean="0">
                <a:solidFill>
                  <a:schemeClr val="bg1"/>
                </a:solidFill>
              </a:rPr>
              <a:t>HUNTINGTON SCHOOL DISTRICT</a:t>
            </a:r>
          </a:p>
          <a:p>
            <a:r>
              <a:rPr lang="en-US" b="1" dirty="0" smtClean="0">
                <a:solidFill>
                  <a:schemeClr val="bg1"/>
                </a:solidFill>
              </a:rPr>
              <a:t>AMERICAN RESCUE PLAN </a:t>
            </a:r>
          </a:p>
          <a:p>
            <a:r>
              <a:rPr lang="en-US" b="1" dirty="0" smtClean="0">
                <a:solidFill>
                  <a:schemeClr val="bg1"/>
                </a:solidFill>
              </a:rPr>
              <a:t>STAKEHOLDERS MEETING</a:t>
            </a:r>
          </a:p>
          <a:p>
            <a:r>
              <a:rPr lang="en-US" sz="2800" b="1" dirty="0" smtClean="0">
                <a:solidFill>
                  <a:schemeClr val="bg1"/>
                </a:solidFill>
              </a:rPr>
              <a:t>(2020 – 2023)</a:t>
            </a:r>
            <a:endParaRPr lang="en-US" sz="2800" b="1" dirty="0">
              <a:solidFill>
                <a:schemeClr val="bg1"/>
              </a:solidFill>
            </a:endParaRPr>
          </a:p>
          <a:p>
            <a:endParaRPr lang="en-US" sz="2800" dirty="0">
              <a:solidFill>
                <a:schemeClr val="tx1"/>
              </a:solidFill>
            </a:endParaRPr>
          </a:p>
          <a:p>
            <a:r>
              <a:rPr lang="en-US" sz="2800" dirty="0" smtClean="0">
                <a:solidFill>
                  <a:schemeClr val="tx1"/>
                </a:solidFill>
              </a:rPr>
              <a:t> </a:t>
            </a:r>
            <a:endParaRPr lang="en-US" sz="2800" dirty="0">
              <a:solidFill>
                <a:schemeClr val="tx1"/>
              </a:solidFill>
            </a:endParaRPr>
          </a:p>
          <a:p>
            <a:r>
              <a:rPr lang="en-US" sz="2800" dirty="0" smtClean="0">
                <a:solidFill>
                  <a:schemeClr val="tx1"/>
                </a:solidFill>
              </a:rPr>
              <a:t> </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pPr defTabSz="914400"/>
            <a:fld id="{C8B93AC4-6F54-4A3E-A88C-CB8327A10671}" type="slidenum">
              <a:rPr lang="en-US">
                <a:solidFill>
                  <a:prstClr val="black">
                    <a:tint val="75000"/>
                  </a:prstClr>
                </a:solidFill>
                <a:latin typeface="Calibri"/>
              </a:rPr>
              <a:pPr defTabSz="914400"/>
              <a:t>1</a:t>
            </a:fld>
            <a:endParaRPr lang="en-US" dirty="0">
              <a:solidFill>
                <a:prstClr val="black">
                  <a:tint val="75000"/>
                </a:prstClr>
              </a:solidFill>
              <a:latin typeface="Calibri"/>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2649" y="2531444"/>
            <a:ext cx="4443895" cy="3364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2278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body" idx="1"/>
          </p:nvPr>
        </p:nvSpPr>
        <p:spPr>
          <a:xfrm>
            <a:off x="182880" y="149763"/>
            <a:ext cx="12009120" cy="6575100"/>
          </a:xfrm>
          <a:prstGeom prst="rect">
            <a:avLst/>
          </a:prstGeom>
          <a:solidFill>
            <a:srgbClr val="953734"/>
          </a:solidFill>
          <a:ln w="762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0" indent="0" algn="ctr">
              <a:spcBef>
                <a:spcPts val="400"/>
              </a:spcBef>
              <a:buClr>
                <a:schemeClr val="lt1"/>
              </a:buClr>
              <a:buSzPts val="2000"/>
              <a:buNone/>
            </a:pPr>
            <a:r>
              <a:rPr lang="en-US" sz="2000" b="1" u="sng">
                <a:solidFill>
                  <a:schemeClr val="lt1"/>
                </a:solidFill>
              </a:rPr>
              <a:t>ELEMENTARY GRADES K-5</a:t>
            </a:r>
            <a:r>
              <a:rPr lang="en-US"/>
              <a:t> </a:t>
            </a:r>
            <a:endParaRPr/>
          </a:p>
          <a:p>
            <a:pPr marL="0" indent="0" algn="ctr">
              <a:spcBef>
                <a:spcPts val="400"/>
              </a:spcBef>
              <a:buClr>
                <a:schemeClr val="lt1"/>
              </a:buClr>
              <a:buSzPts val="2000"/>
              <a:buNone/>
            </a:pPr>
            <a:r>
              <a:rPr lang="en-US" sz="2000" b="1" u="sng">
                <a:solidFill>
                  <a:schemeClr val="lt1"/>
                </a:solidFill>
              </a:rPr>
              <a:t>2022/23 PROJECTIONS</a:t>
            </a:r>
            <a:endParaRPr/>
          </a:p>
          <a:p>
            <a:pPr marL="0" indent="0" algn="ctr">
              <a:spcBef>
                <a:spcPts val="560"/>
              </a:spcBef>
              <a:buSzPts val="2800"/>
              <a:buNone/>
            </a:pPr>
            <a:endParaRPr sz="2800" b="1" u="sng">
              <a:solidFill>
                <a:schemeClr val="lt1"/>
              </a:solidFill>
            </a:endParaRPr>
          </a:p>
          <a:p>
            <a:pPr marL="0" indent="0" algn="ctr">
              <a:spcBef>
                <a:spcPts val="400"/>
              </a:spcBef>
              <a:buSzPts val="2000"/>
              <a:buNone/>
            </a:pPr>
            <a:endParaRPr sz="2000"/>
          </a:p>
          <a:p>
            <a:pPr marL="0" indent="0" algn="ctr">
              <a:spcBef>
                <a:spcPts val="400"/>
              </a:spcBef>
              <a:buClr>
                <a:schemeClr val="lt1"/>
              </a:buClr>
              <a:buSzPts val="2000"/>
              <a:buNone/>
            </a:pPr>
            <a:r>
              <a:rPr lang="en-US" sz="2000" b="1">
                <a:solidFill>
                  <a:schemeClr val="lt1"/>
                </a:solidFill>
              </a:rPr>
              <a:t>	</a:t>
            </a:r>
            <a:endParaRPr b="1">
              <a:solidFill>
                <a:schemeClr val="lt1"/>
              </a:solidFill>
            </a:endParaRPr>
          </a:p>
        </p:txBody>
      </p:sp>
      <p:sp>
        <p:nvSpPr>
          <p:cNvPr id="97" name="Google Shape;97;p2"/>
          <p:cNvSpPr txBox="1">
            <a:spLocks noGrp="1"/>
          </p:cNvSpPr>
          <p:nvPr>
            <p:ph type="sldNum" idx="12"/>
          </p:nvPr>
        </p:nvSpPr>
        <p:spPr>
          <a:xfrm>
            <a:off x="8077200" y="6356351"/>
            <a:ext cx="2133600" cy="365125"/>
          </a:xfrm>
          <a:prstGeom prst="rect">
            <a:avLst/>
          </a:prstGeom>
          <a:noFill/>
          <a:ln>
            <a:noFill/>
          </a:ln>
        </p:spPr>
        <p:txBody>
          <a:bodyPr spcFirstLastPara="1" wrap="square" lIns="91425" tIns="45700" rIns="91425" bIns="45700" anchor="ctr" anchorCtr="0">
            <a:noAutofit/>
          </a:bodyPr>
          <a:lstStyle/>
          <a:p>
            <a:fld id="{00000000-1234-1234-1234-123412341234}" type="slidenum">
              <a:rPr lang="en-US">
                <a:solidFill>
                  <a:srgbClr val="888888"/>
                </a:solidFill>
              </a:rPr>
              <a:pPr/>
              <a:t>10</a:t>
            </a:fld>
            <a:endParaRPr>
              <a:solidFill>
                <a:srgbClr val="888888"/>
              </a:solidFill>
            </a:endParaRPr>
          </a:p>
        </p:txBody>
      </p:sp>
      <p:graphicFrame>
        <p:nvGraphicFramePr>
          <p:cNvPr id="98" name="Google Shape;98;p2"/>
          <p:cNvGraphicFramePr/>
          <p:nvPr>
            <p:extLst>
              <p:ext uri="{D42A27DB-BD31-4B8C-83A1-F6EECF244321}">
                <p14:modId xmlns:p14="http://schemas.microsoft.com/office/powerpoint/2010/main" val="3262793475"/>
              </p:ext>
            </p:extLst>
          </p:nvPr>
        </p:nvGraphicFramePr>
        <p:xfrm>
          <a:off x="1911924" y="1156267"/>
          <a:ext cx="8146475" cy="5133152"/>
        </p:xfrm>
        <a:graphic>
          <a:graphicData uri="http://schemas.openxmlformats.org/drawingml/2006/table">
            <a:tbl>
              <a:tblPr firstRow="1" bandRow="1">
                <a:noFill/>
              </a:tblPr>
              <a:tblGrid>
                <a:gridCol w="1163782">
                  <a:extLst>
                    <a:ext uri="{9D8B030D-6E8A-4147-A177-3AD203B41FA5}">
                      <a16:colId xmlns:a16="http://schemas.microsoft.com/office/drawing/2014/main" val="20000"/>
                    </a:ext>
                  </a:extLst>
                </a:gridCol>
                <a:gridCol w="1163782">
                  <a:extLst>
                    <a:ext uri="{9D8B030D-6E8A-4147-A177-3AD203B41FA5}">
                      <a16:colId xmlns:a16="http://schemas.microsoft.com/office/drawing/2014/main" val="20001"/>
                    </a:ext>
                  </a:extLst>
                </a:gridCol>
                <a:gridCol w="1163782">
                  <a:extLst>
                    <a:ext uri="{9D8B030D-6E8A-4147-A177-3AD203B41FA5}">
                      <a16:colId xmlns:a16="http://schemas.microsoft.com/office/drawing/2014/main" val="20002"/>
                    </a:ext>
                  </a:extLst>
                </a:gridCol>
                <a:gridCol w="1163782">
                  <a:extLst>
                    <a:ext uri="{9D8B030D-6E8A-4147-A177-3AD203B41FA5}">
                      <a16:colId xmlns:a16="http://schemas.microsoft.com/office/drawing/2014/main" val="20003"/>
                    </a:ext>
                  </a:extLst>
                </a:gridCol>
                <a:gridCol w="1177749">
                  <a:extLst>
                    <a:ext uri="{9D8B030D-6E8A-4147-A177-3AD203B41FA5}">
                      <a16:colId xmlns:a16="http://schemas.microsoft.com/office/drawing/2014/main" val="20004"/>
                    </a:ext>
                  </a:extLst>
                </a:gridCol>
                <a:gridCol w="1149816">
                  <a:extLst>
                    <a:ext uri="{9D8B030D-6E8A-4147-A177-3AD203B41FA5}">
                      <a16:colId xmlns:a16="http://schemas.microsoft.com/office/drawing/2014/main" val="20005"/>
                    </a:ext>
                  </a:extLst>
                </a:gridCol>
                <a:gridCol w="1163782">
                  <a:extLst>
                    <a:ext uri="{9D8B030D-6E8A-4147-A177-3AD203B41FA5}">
                      <a16:colId xmlns:a16="http://schemas.microsoft.com/office/drawing/2014/main" val="20006"/>
                    </a:ext>
                  </a:extLst>
                </a:gridCol>
              </a:tblGrid>
              <a:tr h="435561">
                <a:tc>
                  <a:txBody>
                    <a:bodyPr/>
                    <a:lstStyle/>
                    <a:p>
                      <a:pPr marL="0" marR="0" lvl="0" indent="0" algn="l" rtl="0">
                        <a:spcBef>
                          <a:spcPts val="0"/>
                        </a:spcBef>
                        <a:spcAft>
                          <a:spcPts val="0"/>
                        </a:spcAft>
                        <a:buNone/>
                      </a:pPr>
                      <a:endParaRPr sz="1800">
                        <a:solidFill>
                          <a:srgbClr val="00B0F0"/>
                        </a:solidFill>
                      </a:endParaRPr>
                    </a:p>
                  </a:txBody>
                  <a:tcPr marL="91450" marR="91450" marT="45725" marB="45725">
                    <a:solidFill>
                      <a:schemeClr val="accent2"/>
                    </a:solidFill>
                  </a:tcPr>
                </a:tc>
                <a:tc gridSpan="3">
                  <a:txBody>
                    <a:bodyPr/>
                    <a:lstStyle/>
                    <a:p>
                      <a:pPr marL="0" marR="0" lvl="0" indent="0" algn="ctr" rtl="0">
                        <a:spcBef>
                          <a:spcPts val="0"/>
                        </a:spcBef>
                        <a:spcAft>
                          <a:spcPts val="0"/>
                        </a:spcAft>
                        <a:buNone/>
                      </a:pPr>
                      <a:r>
                        <a:rPr lang="en-US" sz="1800" b="1" dirty="0">
                          <a:solidFill>
                            <a:schemeClr val="lt1"/>
                          </a:solidFill>
                        </a:rPr>
                        <a:t>OAKWOOD</a:t>
                      </a:r>
                      <a:endParaRPr sz="1800" b="1" dirty="0">
                        <a:solidFill>
                          <a:schemeClr val="lt1"/>
                        </a:solidFill>
                      </a:endParaRPr>
                    </a:p>
                  </a:txBody>
                  <a:tcPr marL="91450" marR="91450" marT="45725" marB="45725">
                    <a:solidFill>
                      <a:schemeClr val="accent2"/>
                    </a:solidFill>
                  </a:tcPr>
                </a:tc>
                <a:tc hMerge="1">
                  <a:txBody>
                    <a:bodyPr/>
                    <a:lstStyle/>
                    <a:p>
                      <a:endParaRPr lang="en-US"/>
                    </a:p>
                  </a:txBody>
                  <a:tcPr/>
                </a:tc>
                <a:tc hMerge="1">
                  <a:txBody>
                    <a:bodyPr/>
                    <a:lstStyle/>
                    <a:p>
                      <a:endParaRPr lang="en-US"/>
                    </a:p>
                  </a:txBody>
                  <a:tcPr/>
                </a:tc>
                <a:tc gridSpan="3">
                  <a:txBody>
                    <a:bodyPr/>
                    <a:lstStyle/>
                    <a:p>
                      <a:pPr marL="0" marR="0" lvl="0" indent="0" algn="ctr" rtl="0">
                        <a:spcBef>
                          <a:spcPts val="0"/>
                        </a:spcBef>
                        <a:spcAft>
                          <a:spcPts val="0"/>
                        </a:spcAft>
                        <a:buNone/>
                      </a:pPr>
                      <a:r>
                        <a:rPr lang="en-US" sz="1800" b="1" i="0" u="none" strike="noStrike" cap="none" dirty="0">
                          <a:solidFill>
                            <a:schemeClr val="lt1"/>
                          </a:solidFill>
                          <a:latin typeface="+mn-lt"/>
                          <a:ea typeface="+mn-ea"/>
                          <a:cs typeface="+mn-cs"/>
                          <a:sym typeface="Arial"/>
                        </a:rPr>
                        <a:t>COUNTRYWOOD</a:t>
                      </a:r>
                      <a:r>
                        <a:rPr lang="en-US" sz="1800" dirty="0"/>
                        <a:t> </a:t>
                      </a:r>
                      <a:endParaRPr sz="1800" dirty="0"/>
                    </a:p>
                  </a:txBody>
                  <a:tcPr marL="91450" marR="91450" marT="45725" marB="45725">
                    <a:solidFill>
                      <a:schemeClr val="accent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54494">
                <a:tc>
                  <a:txBody>
                    <a:bodyPr/>
                    <a:lstStyle/>
                    <a:p>
                      <a:pPr marL="0" marR="0" lvl="0" indent="0" algn="ctr" rtl="0">
                        <a:spcBef>
                          <a:spcPts val="0"/>
                        </a:spcBef>
                        <a:spcAft>
                          <a:spcPts val="0"/>
                        </a:spcAft>
                        <a:buNone/>
                      </a:pPr>
                      <a:r>
                        <a:rPr lang="en-US" sz="1300" b="1" u="sng" dirty="0"/>
                        <a:t>GRADE</a:t>
                      </a:r>
                      <a:endParaRPr sz="1300" b="1" u="sng"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300" b="1" u="sng" dirty="0"/>
                        <a:t>TOTALS</a:t>
                      </a:r>
                      <a:endParaRPr sz="1300" b="1" dirty="0"/>
                    </a:p>
                    <a:p>
                      <a:pPr marL="0" marR="0" lvl="0" indent="0" algn="ctr" rtl="0">
                        <a:spcBef>
                          <a:spcPts val="0"/>
                        </a:spcBef>
                        <a:spcAft>
                          <a:spcPts val="0"/>
                        </a:spcAft>
                        <a:buNone/>
                      </a:pPr>
                      <a:r>
                        <a:rPr lang="en-US" sz="1300" b="1" dirty="0"/>
                        <a:t>21/22-22/23</a:t>
                      </a:r>
                      <a:endParaRPr sz="1300" b="1"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300" b="1" u="sng" dirty="0"/>
                        <a:t>SECTIONS</a:t>
                      </a:r>
                      <a:endParaRPr sz="1300" b="1" dirty="0"/>
                    </a:p>
                    <a:p>
                      <a:pPr marL="0" marR="0" lvl="0" indent="0" algn="ctr" rtl="0">
                        <a:spcBef>
                          <a:spcPts val="0"/>
                        </a:spcBef>
                        <a:spcAft>
                          <a:spcPts val="0"/>
                        </a:spcAft>
                        <a:buNone/>
                      </a:pPr>
                      <a:r>
                        <a:rPr lang="en-US" sz="1300" b="1" dirty="0"/>
                        <a:t>21/22-22/23</a:t>
                      </a:r>
                      <a:endParaRPr sz="1300" b="1"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300" b="1" u="sng" dirty="0"/>
                        <a:t>AVERAGE</a:t>
                      </a:r>
                      <a:endParaRPr sz="1300" b="1" dirty="0"/>
                    </a:p>
                    <a:p>
                      <a:pPr marL="0" marR="0" lvl="0" indent="0" algn="ctr" rtl="0">
                        <a:spcBef>
                          <a:spcPts val="0"/>
                        </a:spcBef>
                        <a:spcAft>
                          <a:spcPts val="0"/>
                        </a:spcAft>
                        <a:buNone/>
                      </a:pPr>
                      <a:r>
                        <a:rPr lang="en-US" sz="1300" b="1" dirty="0"/>
                        <a:t>21/22-22/23</a:t>
                      </a:r>
                      <a:endParaRPr sz="1300" b="1"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300" b="1" u="sng" dirty="0"/>
                        <a:t>TOTALS</a:t>
                      </a:r>
                      <a:endParaRPr sz="1300" dirty="0"/>
                    </a:p>
                    <a:p>
                      <a:pPr marL="0" marR="0" lvl="0" indent="0" algn="ctr" rtl="0">
                        <a:spcBef>
                          <a:spcPts val="0"/>
                        </a:spcBef>
                        <a:spcAft>
                          <a:spcPts val="0"/>
                        </a:spcAft>
                        <a:buNone/>
                      </a:pPr>
                      <a:r>
                        <a:rPr lang="en-US" sz="1300" b="1" dirty="0" smtClean="0"/>
                        <a:t>21/22-22/23</a:t>
                      </a:r>
                      <a:endParaRPr lang="en-US" sz="1300" b="1"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300" b="1" u="sng" dirty="0"/>
                        <a:t>SECTIONS</a:t>
                      </a:r>
                      <a:endParaRPr sz="1300" dirty="0"/>
                    </a:p>
                    <a:p>
                      <a:pPr marL="0" marR="0" lvl="0" indent="0" algn="ctr" rtl="0">
                        <a:spcBef>
                          <a:spcPts val="0"/>
                        </a:spcBef>
                        <a:spcAft>
                          <a:spcPts val="0"/>
                        </a:spcAft>
                        <a:buNone/>
                      </a:pPr>
                      <a:r>
                        <a:rPr lang="en-US" sz="1300" b="1" dirty="0"/>
                        <a:t>21/22-22/23</a:t>
                      </a:r>
                      <a:endParaRPr sz="1300" b="1"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300" b="1" u="sng" dirty="0"/>
                        <a:t>AVERAGE</a:t>
                      </a:r>
                      <a:endParaRPr sz="1300" dirty="0"/>
                    </a:p>
                    <a:p>
                      <a:pPr marL="0" marR="0" lvl="0" indent="0" algn="ctr" rtl="0">
                        <a:spcBef>
                          <a:spcPts val="0"/>
                        </a:spcBef>
                        <a:spcAft>
                          <a:spcPts val="0"/>
                        </a:spcAft>
                        <a:buNone/>
                      </a:pPr>
                      <a:r>
                        <a:rPr lang="en-US" sz="1300" b="1" dirty="0"/>
                        <a:t>21/22-22/23</a:t>
                      </a:r>
                      <a:endParaRPr sz="1300" b="1"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1"/>
                  </a:ext>
                </a:extLst>
              </a:tr>
              <a:tr h="592350">
                <a:tc>
                  <a:txBody>
                    <a:bodyPr/>
                    <a:lstStyle/>
                    <a:p>
                      <a:pPr marL="0" marR="0" lvl="0" indent="0" algn="ctr" rtl="0">
                        <a:spcBef>
                          <a:spcPts val="0"/>
                        </a:spcBef>
                        <a:spcAft>
                          <a:spcPts val="0"/>
                        </a:spcAft>
                        <a:buNone/>
                      </a:pPr>
                      <a:r>
                        <a:rPr lang="en-US" sz="1800" b="0" dirty="0"/>
                        <a:t>K</a:t>
                      </a:r>
                      <a:endParaRPr sz="18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500" b="0" dirty="0"/>
                        <a:t>232/200</a:t>
                      </a:r>
                      <a:endParaRPr sz="15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500" b="0" dirty="0"/>
                        <a:t>10/9</a:t>
                      </a:r>
                      <a:endParaRPr sz="15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500" b="0" dirty="0"/>
                        <a:t>23.2/22.2</a:t>
                      </a:r>
                      <a:endParaRPr sz="15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600" b="0"/>
                        <a:t>198/200</a:t>
                      </a:r>
                      <a:endParaRPr sz="1600" b="0">
                        <a:highlight>
                          <a:schemeClr val="lt1"/>
                        </a:highlight>
                      </a:endParaRPr>
                    </a:p>
                  </a:txBody>
                  <a:tcPr marL="91450" marR="91450" marT="45725" marB="45725">
                    <a:solidFill>
                      <a:schemeClr val="accent2">
                        <a:lumMod val="20000"/>
                        <a:lumOff val="80000"/>
                      </a:schemeClr>
                    </a:solidFill>
                  </a:tcPr>
                </a:tc>
                <a:tc>
                  <a:txBody>
                    <a:bodyPr/>
                    <a:lstStyle/>
                    <a:p>
                      <a:pPr marL="0" marR="0" lvl="0" indent="0" algn="l" rtl="0">
                        <a:spcBef>
                          <a:spcPts val="0"/>
                        </a:spcBef>
                        <a:spcAft>
                          <a:spcPts val="0"/>
                        </a:spcAft>
                        <a:buNone/>
                      </a:pPr>
                      <a:r>
                        <a:rPr lang="en-US" sz="1600" b="0"/>
                        <a:t>     9/9</a:t>
                      </a:r>
                      <a:endParaRPr sz="16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600" b="0" dirty="0"/>
                        <a:t>22.0/22.2</a:t>
                      </a:r>
                      <a:endParaRPr sz="16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2"/>
                  </a:ext>
                </a:extLst>
              </a:tr>
              <a:tr h="583859">
                <a:tc>
                  <a:txBody>
                    <a:bodyPr/>
                    <a:lstStyle/>
                    <a:p>
                      <a:pPr marL="0" marR="0" lvl="0" indent="0" algn="ctr" rtl="0">
                        <a:spcBef>
                          <a:spcPts val="0"/>
                        </a:spcBef>
                        <a:spcAft>
                          <a:spcPts val="0"/>
                        </a:spcAft>
                        <a:buNone/>
                      </a:pPr>
                      <a:r>
                        <a:rPr lang="en-US" sz="1800" b="0"/>
                        <a:t>1st</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500" b="0"/>
                        <a:t>188/232</a:t>
                      </a:r>
                      <a:endParaRPr sz="15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500" b="0" dirty="0"/>
                        <a:t>9/10</a:t>
                      </a:r>
                      <a:endParaRPr sz="15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500" b="0" dirty="0"/>
                        <a:t>20.8/23.2</a:t>
                      </a:r>
                      <a:endParaRPr sz="15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181/198</a:t>
                      </a:r>
                      <a:endParaRPr b="0" dirty="0">
                        <a:highlight>
                          <a:srgbClr val="FF0000"/>
                        </a:highlight>
                      </a:endParaRPr>
                    </a:p>
                  </a:txBody>
                  <a:tcPr marL="91450" marR="91450" marT="45725" marB="45725">
                    <a:solidFill>
                      <a:schemeClr val="accent2">
                        <a:lumMod val="40000"/>
                        <a:lumOff val="60000"/>
                      </a:schemeClr>
                    </a:solidFill>
                  </a:tcPr>
                </a:tc>
                <a:tc>
                  <a:txBody>
                    <a:bodyPr/>
                    <a:lstStyle/>
                    <a:p>
                      <a:pPr marL="0" marR="0" lvl="0" indent="0" algn="l" rtl="0">
                        <a:spcBef>
                          <a:spcPts val="0"/>
                        </a:spcBef>
                        <a:spcAft>
                          <a:spcPts val="0"/>
                        </a:spcAft>
                        <a:buNone/>
                      </a:pPr>
                      <a:r>
                        <a:rPr lang="en-US" sz="1600" b="0" dirty="0"/>
                        <a:t>     8/9</a:t>
                      </a:r>
                      <a:endParaRPr b="0" dirty="0"/>
                    </a:p>
                    <a:p>
                      <a:pPr marL="0" marR="0" lvl="0" indent="0" algn="l" rtl="0">
                        <a:spcBef>
                          <a:spcPts val="0"/>
                        </a:spcBef>
                        <a:spcAft>
                          <a:spcPts val="0"/>
                        </a:spcAft>
                        <a:buNone/>
                      </a:pPr>
                      <a:r>
                        <a:rPr lang="en-US" sz="1600" b="0" dirty="0"/>
                        <a:t>         </a:t>
                      </a:r>
                      <a:endParaRPr sz="16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21.8/22</a:t>
                      </a:r>
                      <a:endParaRPr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3"/>
                  </a:ext>
                </a:extLst>
              </a:tr>
              <a:tr h="565987">
                <a:tc>
                  <a:txBody>
                    <a:bodyPr/>
                    <a:lstStyle/>
                    <a:p>
                      <a:pPr marL="0" marR="0" lvl="0" indent="0" algn="ctr" rtl="0">
                        <a:spcBef>
                          <a:spcPts val="0"/>
                        </a:spcBef>
                        <a:spcAft>
                          <a:spcPts val="0"/>
                        </a:spcAft>
                        <a:buNone/>
                      </a:pPr>
                      <a:r>
                        <a:rPr lang="en-US" sz="1800" b="0" dirty="0"/>
                        <a:t>2nd</a:t>
                      </a:r>
                      <a:endParaRPr sz="18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500" b="0" dirty="0"/>
                        <a:t>206/188</a:t>
                      </a:r>
                      <a:endParaRPr sz="17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500" b="0" dirty="0"/>
                        <a:t>9/9</a:t>
                      </a:r>
                      <a:endParaRPr sz="15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500" b="0" dirty="0"/>
                        <a:t>22.8/20.8</a:t>
                      </a:r>
                      <a:endParaRPr sz="15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600" b="0" dirty="0"/>
                        <a:t>209 /181</a:t>
                      </a:r>
                      <a:endParaRPr sz="1600" b="0" dirty="0"/>
                    </a:p>
                  </a:txBody>
                  <a:tcPr marL="91450" marR="91450" marT="45725" marB="45725">
                    <a:solidFill>
                      <a:schemeClr val="accent2">
                        <a:lumMod val="20000"/>
                        <a:lumOff val="80000"/>
                      </a:schemeClr>
                    </a:solidFill>
                  </a:tcPr>
                </a:tc>
                <a:tc>
                  <a:txBody>
                    <a:bodyPr/>
                    <a:lstStyle/>
                    <a:p>
                      <a:pPr marL="0" marR="0" lvl="0" indent="0" algn="l" rtl="0">
                        <a:spcBef>
                          <a:spcPts val="0"/>
                        </a:spcBef>
                        <a:spcAft>
                          <a:spcPts val="0"/>
                        </a:spcAft>
                        <a:buNone/>
                      </a:pPr>
                      <a:r>
                        <a:rPr lang="en-US" sz="1600" b="0" dirty="0"/>
                        <a:t>     9/8</a:t>
                      </a:r>
                      <a:endParaRPr sz="16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600" b="0" dirty="0"/>
                        <a:t>22.3/22.6 </a:t>
                      </a:r>
                      <a:endParaRPr sz="16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4"/>
                  </a:ext>
                </a:extLst>
              </a:tr>
              <a:tr h="449324">
                <a:tc>
                  <a:txBody>
                    <a:bodyPr/>
                    <a:lstStyle/>
                    <a:p>
                      <a:pPr marL="0" marR="0" lvl="0" indent="0" algn="ctr" rtl="0">
                        <a:spcBef>
                          <a:spcPts val="0"/>
                        </a:spcBef>
                        <a:spcAft>
                          <a:spcPts val="0"/>
                        </a:spcAft>
                        <a:buNone/>
                      </a:pPr>
                      <a:endParaRPr sz="1800" b="1"/>
                    </a:p>
                  </a:txBody>
                  <a:tcPr marL="91450" marR="91450" marT="45725" marB="45725">
                    <a:solidFill>
                      <a:schemeClr val="accent2"/>
                    </a:solidFill>
                  </a:tcPr>
                </a:tc>
                <a:tc gridSpan="3">
                  <a:txBody>
                    <a:bodyPr/>
                    <a:lstStyle/>
                    <a:p>
                      <a:pPr marL="0" marR="0" lvl="0" indent="0" algn="ctr" rtl="0">
                        <a:spcBef>
                          <a:spcPts val="0"/>
                        </a:spcBef>
                        <a:spcAft>
                          <a:spcPts val="0"/>
                        </a:spcAft>
                        <a:buNone/>
                      </a:pPr>
                      <a:r>
                        <a:rPr lang="en-US" sz="1800" b="1">
                          <a:solidFill>
                            <a:schemeClr val="lt1"/>
                          </a:solidFill>
                        </a:rPr>
                        <a:t>BIRCHWOOD</a:t>
                      </a:r>
                      <a:endParaRPr sz="1800" b="1">
                        <a:solidFill>
                          <a:schemeClr val="lt1"/>
                        </a:solidFill>
                      </a:endParaRPr>
                    </a:p>
                  </a:txBody>
                  <a:tcPr marL="91450" marR="91450" marT="45725" marB="45725">
                    <a:solidFill>
                      <a:schemeClr val="accent2"/>
                    </a:solidFill>
                  </a:tcPr>
                </a:tc>
                <a:tc hMerge="1">
                  <a:txBody>
                    <a:bodyPr/>
                    <a:lstStyle/>
                    <a:p>
                      <a:endParaRPr lang="en-US"/>
                    </a:p>
                  </a:txBody>
                  <a:tcPr/>
                </a:tc>
                <a:tc hMerge="1">
                  <a:txBody>
                    <a:bodyPr/>
                    <a:lstStyle/>
                    <a:p>
                      <a:endParaRPr lang="en-US"/>
                    </a:p>
                  </a:txBody>
                  <a:tcPr/>
                </a:tc>
                <a:tc gridSpan="3">
                  <a:txBody>
                    <a:bodyPr/>
                    <a:lstStyle/>
                    <a:p>
                      <a:pPr marL="0" marR="0" lvl="0" indent="0" algn="ctr" rtl="0">
                        <a:spcBef>
                          <a:spcPts val="0"/>
                        </a:spcBef>
                        <a:spcAft>
                          <a:spcPts val="0"/>
                        </a:spcAft>
                        <a:buNone/>
                      </a:pPr>
                      <a:r>
                        <a:rPr lang="en-US" sz="1800" b="1">
                          <a:solidFill>
                            <a:schemeClr val="lt1"/>
                          </a:solidFill>
                        </a:rPr>
                        <a:t>MAPLEWOOD</a:t>
                      </a:r>
                      <a:endParaRPr sz="1800" b="1">
                        <a:solidFill>
                          <a:schemeClr val="lt1"/>
                        </a:solidFill>
                      </a:endParaRPr>
                    </a:p>
                  </a:txBody>
                  <a:tcPr marL="91450" marR="91450" marT="45725" marB="45725">
                    <a:solidFill>
                      <a:schemeClr val="accent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583859">
                <a:tc>
                  <a:txBody>
                    <a:bodyPr/>
                    <a:lstStyle/>
                    <a:p>
                      <a:pPr marL="0" marR="0" lvl="0" indent="0" algn="ctr" rtl="0">
                        <a:spcBef>
                          <a:spcPts val="0"/>
                        </a:spcBef>
                        <a:spcAft>
                          <a:spcPts val="0"/>
                        </a:spcAft>
                        <a:buNone/>
                      </a:pPr>
                      <a:r>
                        <a:rPr lang="en-US" sz="1800" b="0" dirty="0"/>
                        <a:t>3rd</a:t>
                      </a:r>
                      <a:endParaRPr sz="18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211/206</a:t>
                      </a:r>
                      <a:endParaRPr sz="16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9/9</a:t>
                      </a:r>
                      <a:endParaRPr sz="1600" b="0" dirty="0"/>
                    </a:p>
                    <a:p>
                      <a:pPr marL="0" marR="0" lvl="0" indent="0" algn="ctr" rtl="0">
                        <a:spcBef>
                          <a:spcPts val="0"/>
                        </a:spcBef>
                        <a:spcAft>
                          <a:spcPts val="0"/>
                        </a:spcAft>
                        <a:buNone/>
                      </a:pPr>
                      <a:r>
                        <a:rPr lang="en-US" sz="1600" b="0" dirty="0"/>
                        <a:t>        </a:t>
                      </a:r>
                      <a:endParaRPr sz="1600" b="0" dirty="0"/>
                    </a:p>
                  </a:txBody>
                  <a:tcPr marL="91450" marR="91450" marT="45725" marB="45725">
                    <a:solidFill>
                      <a:schemeClr val="accent2">
                        <a:lumMod val="40000"/>
                        <a:lumOff val="60000"/>
                      </a:schemeClr>
                    </a:solidFill>
                  </a:tcPr>
                </a:tc>
                <a:tc>
                  <a:txBody>
                    <a:bodyPr/>
                    <a:lstStyle/>
                    <a:p>
                      <a:pPr marL="0" marR="0" lvl="0" indent="0" algn="l" rtl="0">
                        <a:spcBef>
                          <a:spcPts val="0"/>
                        </a:spcBef>
                        <a:spcAft>
                          <a:spcPts val="0"/>
                        </a:spcAft>
                        <a:buNone/>
                      </a:pPr>
                      <a:r>
                        <a:rPr lang="en-US" sz="1600" b="0" dirty="0"/>
                        <a:t>23.4/22.8</a:t>
                      </a:r>
                      <a:endParaRPr sz="1600" b="0" dirty="0"/>
                    </a:p>
                  </a:txBody>
                  <a:tcPr marL="91450" marR="91450" marT="45725" marB="45725">
                    <a:solidFill>
                      <a:schemeClr val="accent2">
                        <a:lumMod val="40000"/>
                        <a:lumOff val="60000"/>
                      </a:schemeClr>
                    </a:solidFill>
                  </a:tcPr>
                </a:tc>
                <a:tc>
                  <a:txBody>
                    <a:bodyPr/>
                    <a:lstStyle/>
                    <a:p>
                      <a:pPr marL="0" marR="0" lvl="0" indent="0" algn="l" rtl="0">
                        <a:spcBef>
                          <a:spcPts val="0"/>
                        </a:spcBef>
                        <a:spcAft>
                          <a:spcPts val="0"/>
                        </a:spcAft>
                        <a:buNone/>
                      </a:pPr>
                      <a:r>
                        <a:rPr lang="en-US" sz="1600" b="0" dirty="0"/>
                        <a:t>  193/202</a:t>
                      </a:r>
                      <a:endParaRPr sz="16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9/9</a:t>
                      </a:r>
                      <a:endParaRPr sz="1600" b="0" dirty="0"/>
                    </a:p>
                    <a:p>
                      <a:pPr marL="0" marR="0" lvl="0" indent="0" algn="ctr" rtl="0">
                        <a:spcBef>
                          <a:spcPts val="0"/>
                        </a:spcBef>
                        <a:spcAft>
                          <a:spcPts val="0"/>
                        </a:spcAft>
                        <a:buNone/>
                      </a:pPr>
                      <a:r>
                        <a:rPr lang="en-US" sz="1600" b="0" dirty="0"/>
                        <a:t>         </a:t>
                      </a:r>
                      <a:endParaRPr sz="16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21.4/22.4            </a:t>
                      </a:r>
                      <a:endParaRPr sz="16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6"/>
                  </a:ext>
                </a:extLst>
              </a:tr>
              <a:tr h="583859">
                <a:tc>
                  <a:txBody>
                    <a:bodyPr/>
                    <a:lstStyle/>
                    <a:p>
                      <a:pPr marL="0" marR="0" lvl="0" indent="0" algn="ctr" rtl="0">
                        <a:spcBef>
                          <a:spcPts val="0"/>
                        </a:spcBef>
                        <a:spcAft>
                          <a:spcPts val="0"/>
                        </a:spcAft>
                        <a:buNone/>
                      </a:pPr>
                      <a:r>
                        <a:rPr lang="en-US" sz="1800" b="0" dirty="0"/>
                        <a:t>4th</a:t>
                      </a:r>
                      <a:endParaRPr sz="18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600" b="0" dirty="0"/>
                        <a:t>214/211</a:t>
                      </a:r>
                      <a:endParaRPr sz="16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600" b="0" dirty="0"/>
                        <a:t>9/9</a:t>
                      </a:r>
                      <a:endParaRPr sz="1600" b="0" dirty="0"/>
                    </a:p>
                    <a:p>
                      <a:pPr marL="0" marR="0" lvl="0" indent="0" algn="ctr" rtl="0">
                        <a:spcBef>
                          <a:spcPts val="0"/>
                        </a:spcBef>
                        <a:spcAft>
                          <a:spcPts val="0"/>
                        </a:spcAft>
                        <a:buNone/>
                      </a:pPr>
                      <a:r>
                        <a:rPr lang="en-US" sz="1600" b="0" dirty="0"/>
                        <a:t>        </a:t>
                      </a:r>
                      <a:endParaRPr sz="1600" b="0" dirty="0"/>
                    </a:p>
                  </a:txBody>
                  <a:tcPr marL="91450" marR="91450" marT="45725" marB="45725">
                    <a:solidFill>
                      <a:schemeClr val="accent2">
                        <a:lumMod val="20000"/>
                        <a:lumOff val="80000"/>
                      </a:schemeClr>
                    </a:solidFill>
                  </a:tcPr>
                </a:tc>
                <a:tc>
                  <a:txBody>
                    <a:bodyPr/>
                    <a:lstStyle/>
                    <a:p>
                      <a:pPr marL="0" marR="0" lvl="0" indent="0" algn="l" rtl="0">
                        <a:spcBef>
                          <a:spcPts val="0"/>
                        </a:spcBef>
                        <a:spcAft>
                          <a:spcPts val="0"/>
                        </a:spcAft>
                        <a:buNone/>
                      </a:pPr>
                      <a:r>
                        <a:rPr lang="en-US" sz="1600" b="0" dirty="0"/>
                        <a:t>23.7/23.4</a:t>
                      </a:r>
                      <a:endParaRPr sz="1600" b="0" dirty="0"/>
                    </a:p>
                  </a:txBody>
                  <a:tcPr marL="91450" marR="91450" marT="45725" marB="45725">
                    <a:solidFill>
                      <a:schemeClr val="accent2">
                        <a:lumMod val="20000"/>
                        <a:lumOff val="80000"/>
                      </a:schemeClr>
                    </a:solidFill>
                  </a:tcPr>
                </a:tc>
                <a:tc>
                  <a:txBody>
                    <a:bodyPr/>
                    <a:lstStyle/>
                    <a:p>
                      <a:pPr marL="0" marR="0" lvl="0" indent="0" algn="l" rtl="0">
                        <a:spcBef>
                          <a:spcPts val="0"/>
                        </a:spcBef>
                        <a:spcAft>
                          <a:spcPts val="0"/>
                        </a:spcAft>
                        <a:buNone/>
                      </a:pPr>
                      <a:r>
                        <a:rPr lang="en-US" sz="1600" b="0" dirty="0"/>
                        <a:t>  197/193</a:t>
                      </a:r>
                      <a:endParaRPr sz="16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600" b="0" dirty="0"/>
                        <a:t>9/9</a:t>
                      </a:r>
                      <a:endParaRPr sz="1600" b="0" dirty="0"/>
                    </a:p>
                    <a:p>
                      <a:pPr marL="0" marR="0" lvl="0" indent="0" algn="ctr" rtl="0">
                        <a:spcBef>
                          <a:spcPts val="0"/>
                        </a:spcBef>
                        <a:spcAft>
                          <a:spcPts val="0"/>
                        </a:spcAft>
                        <a:buNone/>
                      </a:pPr>
                      <a:r>
                        <a:rPr lang="en-US" sz="1600" b="0" dirty="0"/>
                        <a:t>         </a:t>
                      </a:r>
                      <a:endParaRPr sz="16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600" b="0"/>
                        <a:t>21.8/21.4</a:t>
                      </a:r>
                      <a:endParaRPr sz="1600" b="0"/>
                    </a:p>
                    <a:p>
                      <a:pPr marL="0" marR="0" lvl="0" indent="0" algn="ctr" rtl="0">
                        <a:spcBef>
                          <a:spcPts val="0"/>
                        </a:spcBef>
                        <a:spcAft>
                          <a:spcPts val="0"/>
                        </a:spcAft>
                        <a:buNone/>
                      </a:pPr>
                      <a:endParaRPr sz="1600" b="0"/>
                    </a:p>
                  </a:txBody>
                  <a:tcPr marL="91450" marR="91450" marT="45725" marB="45725">
                    <a:solidFill>
                      <a:schemeClr val="accent2">
                        <a:lumMod val="20000"/>
                        <a:lumOff val="80000"/>
                      </a:schemeClr>
                    </a:solidFill>
                  </a:tcPr>
                </a:tc>
                <a:extLst>
                  <a:ext uri="{0D108BD9-81ED-4DB2-BD59-A6C34878D82A}">
                    <a16:rowId xmlns:a16="http://schemas.microsoft.com/office/drawing/2014/main" val="10007"/>
                  </a:ext>
                </a:extLst>
              </a:tr>
              <a:tr h="583859">
                <a:tc>
                  <a:txBody>
                    <a:bodyPr/>
                    <a:lstStyle/>
                    <a:p>
                      <a:pPr marL="0" marR="0" lvl="0" indent="0" algn="ctr" rtl="0">
                        <a:spcBef>
                          <a:spcPts val="0"/>
                        </a:spcBef>
                        <a:spcAft>
                          <a:spcPts val="0"/>
                        </a:spcAft>
                        <a:buNone/>
                      </a:pPr>
                      <a:r>
                        <a:rPr lang="en-US" sz="1800" b="0" dirty="0"/>
                        <a:t>5th</a:t>
                      </a:r>
                      <a:endParaRPr sz="18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194/214</a:t>
                      </a:r>
                      <a:endParaRPr sz="16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8/9</a:t>
                      </a:r>
                      <a:endParaRPr sz="1600" b="0" dirty="0"/>
                    </a:p>
                    <a:p>
                      <a:pPr marL="0" marR="0" lvl="0" indent="0" algn="ctr" rtl="0">
                        <a:spcBef>
                          <a:spcPts val="0"/>
                        </a:spcBef>
                        <a:spcAft>
                          <a:spcPts val="0"/>
                        </a:spcAft>
                        <a:buNone/>
                      </a:pPr>
                      <a:r>
                        <a:rPr lang="en-US" sz="1600" b="0" dirty="0"/>
                        <a:t>        </a:t>
                      </a:r>
                      <a:endParaRPr sz="1600" b="0" dirty="0"/>
                    </a:p>
                  </a:txBody>
                  <a:tcPr marL="91450" marR="91450" marT="45725" marB="45725">
                    <a:solidFill>
                      <a:schemeClr val="accent2">
                        <a:lumMod val="40000"/>
                        <a:lumOff val="60000"/>
                      </a:schemeClr>
                    </a:solidFill>
                  </a:tcPr>
                </a:tc>
                <a:tc>
                  <a:txBody>
                    <a:bodyPr/>
                    <a:lstStyle/>
                    <a:p>
                      <a:pPr marL="0" marR="0" lvl="0" indent="0" algn="l" rtl="0">
                        <a:spcBef>
                          <a:spcPts val="0"/>
                        </a:spcBef>
                        <a:spcAft>
                          <a:spcPts val="0"/>
                        </a:spcAft>
                        <a:buNone/>
                      </a:pPr>
                      <a:r>
                        <a:rPr lang="en-US" sz="1600" b="0" dirty="0"/>
                        <a:t>24.2/23.7</a:t>
                      </a:r>
                      <a:endParaRPr sz="1600" b="0" dirty="0"/>
                    </a:p>
                    <a:p>
                      <a:pPr marL="0" marR="0" lvl="0" indent="0" algn="l" rtl="0">
                        <a:spcBef>
                          <a:spcPts val="0"/>
                        </a:spcBef>
                        <a:spcAft>
                          <a:spcPts val="0"/>
                        </a:spcAft>
                        <a:buNone/>
                      </a:pPr>
                      <a:r>
                        <a:rPr lang="en-US" sz="1600" b="0" dirty="0"/>
                        <a:t>  </a:t>
                      </a:r>
                      <a:endParaRPr sz="1600" b="0" dirty="0"/>
                    </a:p>
                  </a:txBody>
                  <a:tcPr marL="91450" marR="91450" marT="45725" marB="45725">
                    <a:solidFill>
                      <a:schemeClr val="accent2">
                        <a:lumMod val="40000"/>
                        <a:lumOff val="60000"/>
                      </a:schemeClr>
                    </a:solidFill>
                  </a:tcPr>
                </a:tc>
                <a:tc>
                  <a:txBody>
                    <a:bodyPr/>
                    <a:lstStyle/>
                    <a:p>
                      <a:pPr marL="0" marR="0" lvl="0" indent="0" algn="l" rtl="0">
                        <a:spcBef>
                          <a:spcPts val="0"/>
                        </a:spcBef>
                        <a:spcAft>
                          <a:spcPts val="0"/>
                        </a:spcAft>
                        <a:buNone/>
                      </a:pPr>
                      <a:r>
                        <a:rPr lang="en-US" sz="1600" b="0" dirty="0"/>
                        <a:t>  188/197</a:t>
                      </a:r>
                      <a:endParaRPr sz="16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8/8</a:t>
                      </a:r>
                      <a:endParaRPr sz="16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600" b="0" dirty="0"/>
                        <a:t>23.5/24.6</a:t>
                      </a:r>
                      <a:endParaRPr sz="16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80659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body" idx="1"/>
          </p:nvPr>
        </p:nvSpPr>
        <p:spPr>
          <a:xfrm>
            <a:off x="314036" y="304800"/>
            <a:ext cx="11573164" cy="6096000"/>
          </a:xfrm>
          <a:prstGeom prst="rect">
            <a:avLst/>
          </a:prstGeom>
          <a:solidFill>
            <a:srgbClr val="953734"/>
          </a:solidFill>
          <a:ln w="762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0" indent="0" algn="ctr">
              <a:spcBef>
                <a:spcPts val="0"/>
              </a:spcBef>
              <a:buSzPts val="800"/>
              <a:buNone/>
            </a:pPr>
            <a:endParaRPr sz="800"/>
          </a:p>
          <a:p>
            <a:pPr marL="0" indent="0" algn="ctr">
              <a:spcBef>
                <a:spcPts val="560"/>
              </a:spcBef>
              <a:buClr>
                <a:schemeClr val="lt1"/>
              </a:buClr>
              <a:buSzPts val="2800"/>
              <a:buNone/>
            </a:pPr>
            <a:r>
              <a:rPr lang="en-US" sz="2800" b="1" u="sng">
                <a:solidFill>
                  <a:schemeClr val="lt1"/>
                </a:solidFill>
              </a:rPr>
              <a:t>SILAS WOOD SIXTH GRADE CENTER</a:t>
            </a:r>
            <a:endParaRPr/>
          </a:p>
          <a:p>
            <a:pPr marL="0" indent="0" algn="ctr">
              <a:spcBef>
                <a:spcPts val="560"/>
              </a:spcBef>
              <a:buClr>
                <a:schemeClr val="lt1"/>
              </a:buClr>
              <a:buSzPts val="2800"/>
              <a:buNone/>
            </a:pPr>
            <a:r>
              <a:rPr lang="en-US" sz="2800" b="1" u="sng">
                <a:solidFill>
                  <a:schemeClr val="lt1"/>
                </a:solidFill>
              </a:rPr>
              <a:t>2022/23 PROJECTIONS</a:t>
            </a:r>
            <a:r>
              <a:rPr lang="en-US" sz="2000" b="1">
                <a:solidFill>
                  <a:schemeClr val="lt1"/>
                </a:solidFill>
              </a:rPr>
              <a:t>	</a:t>
            </a:r>
            <a:endParaRPr b="1">
              <a:solidFill>
                <a:schemeClr val="lt1"/>
              </a:solidFill>
            </a:endParaRPr>
          </a:p>
        </p:txBody>
      </p:sp>
      <p:sp>
        <p:nvSpPr>
          <p:cNvPr id="104" name="Google Shape;104;p3"/>
          <p:cNvSpPr txBox="1">
            <a:spLocks noGrp="1"/>
          </p:cNvSpPr>
          <p:nvPr>
            <p:ph type="sldNum" idx="12"/>
          </p:nvPr>
        </p:nvSpPr>
        <p:spPr>
          <a:xfrm>
            <a:off x="8077200" y="6356351"/>
            <a:ext cx="2133600" cy="365125"/>
          </a:xfrm>
          <a:prstGeom prst="rect">
            <a:avLst/>
          </a:prstGeom>
          <a:noFill/>
          <a:ln>
            <a:noFill/>
          </a:ln>
        </p:spPr>
        <p:txBody>
          <a:bodyPr spcFirstLastPara="1" wrap="square" lIns="91425" tIns="45700" rIns="91425" bIns="45700" anchor="ctr" anchorCtr="0">
            <a:noAutofit/>
          </a:bodyPr>
          <a:lstStyle/>
          <a:p>
            <a:fld id="{00000000-1234-1234-1234-123412341234}" type="slidenum">
              <a:rPr lang="en-US">
                <a:solidFill>
                  <a:srgbClr val="888888"/>
                </a:solidFill>
              </a:rPr>
              <a:pPr/>
              <a:t>11</a:t>
            </a:fld>
            <a:endParaRPr>
              <a:solidFill>
                <a:srgbClr val="888888"/>
              </a:solidFill>
            </a:endParaRPr>
          </a:p>
        </p:txBody>
      </p:sp>
      <p:graphicFrame>
        <p:nvGraphicFramePr>
          <p:cNvPr id="105" name="Google Shape;105;p3"/>
          <p:cNvGraphicFramePr/>
          <p:nvPr>
            <p:extLst>
              <p:ext uri="{D42A27DB-BD31-4B8C-83A1-F6EECF244321}">
                <p14:modId xmlns:p14="http://schemas.microsoft.com/office/powerpoint/2010/main" val="2980706933"/>
              </p:ext>
            </p:extLst>
          </p:nvPr>
        </p:nvGraphicFramePr>
        <p:xfrm>
          <a:off x="2133600" y="2137522"/>
          <a:ext cx="7924800" cy="3525391"/>
        </p:xfrm>
        <a:graphic>
          <a:graphicData uri="http://schemas.openxmlformats.org/drawingml/2006/table">
            <a:tbl>
              <a:tblPr firstRow="1" bandRow="1">
                <a:noFill/>
              </a:tblPr>
              <a:tblGrid>
                <a:gridCol w="4629350">
                  <a:extLst>
                    <a:ext uri="{9D8B030D-6E8A-4147-A177-3AD203B41FA5}">
                      <a16:colId xmlns:a16="http://schemas.microsoft.com/office/drawing/2014/main" val="20000"/>
                    </a:ext>
                  </a:extLst>
                </a:gridCol>
                <a:gridCol w="3295450">
                  <a:extLst>
                    <a:ext uri="{9D8B030D-6E8A-4147-A177-3AD203B41FA5}">
                      <a16:colId xmlns:a16="http://schemas.microsoft.com/office/drawing/2014/main" val="20001"/>
                    </a:ext>
                  </a:extLst>
                </a:gridCol>
              </a:tblGrid>
              <a:tr h="605678">
                <a:tc>
                  <a:txBody>
                    <a:bodyPr/>
                    <a:lstStyle/>
                    <a:p>
                      <a:pPr marL="0" marR="0" lvl="0" indent="0" algn="l" rtl="0">
                        <a:spcBef>
                          <a:spcPts val="0"/>
                        </a:spcBef>
                        <a:spcAft>
                          <a:spcPts val="0"/>
                        </a:spcAft>
                        <a:buNone/>
                      </a:pPr>
                      <a:endParaRPr sz="500" b="1" dirty="0" smtClean="0">
                        <a:solidFill>
                          <a:schemeClr val="bg1"/>
                        </a:solidFill>
                      </a:endParaRPr>
                    </a:p>
                    <a:p>
                      <a:pPr marL="0" marR="0" lvl="0" indent="0" algn="ctr" rtl="0">
                        <a:spcBef>
                          <a:spcPts val="0"/>
                        </a:spcBef>
                        <a:spcAft>
                          <a:spcPts val="0"/>
                        </a:spcAft>
                        <a:buNone/>
                      </a:pPr>
                      <a:r>
                        <a:rPr lang="en-US" sz="2800" b="1" dirty="0" smtClean="0">
                          <a:solidFill>
                            <a:schemeClr val="bg1"/>
                          </a:solidFill>
                        </a:rPr>
                        <a:t>Course</a:t>
                      </a:r>
                      <a:endParaRPr sz="2800" b="1" dirty="0">
                        <a:solidFill>
                          <a:schemeClr val="bg1"/>
                        </a:solidFill>
                      </a:endParaRPr>
                    </a:p>
                  </a:txBody>
                  <a:tcPr marL="91450" marR="91450" marT="45725" marB="45725">
                    <a:solidFill>
                      <a:schemeClr val="accent2"/>
                    </a:solidFill>
                  </a:tcPr>
                </a:tc>
                <a:tc>
                  <a:txBody>
                    <a:bodyPr/>
                    <a:lstStyle/>
                    <a:p>
                      <a:pPr marL="0" marR="0" lvl="0" indent="0" algn="ctr" rtl="0">
                        <a:spcBef>
                          <a:spcPts val="0"/>
                        </a:spcBef>
                        <a:spcAft>
                          <a:spcPts val="0"/>
                        </a:spcAft>
                        <a:buNone/>
                      </a:pPr>
                      <a:endParaRPr sz="500" b="1" dirty="0">
                        <a:solidFill>
                          <a:schemeClr val="bg1"/>
                        </a:solidFill>
                      </a:endParaRPr>
                    </a:p>
                    <a:p>
                      <a:pPr marL="0" marR="0" lvl="0" indent="0" algn="ctr" rtl="0">
                        <a:spcBef>
                          <a:spcPts val="0"/>
                        </a:spcBef>
                        <a:spcAft>
                          <a:spcPts val="0"/>
                        </a:spcAft>
                        <a:buNone/>
                      </a:pPr>
                      <a:r>
                        <a:rPr lang="en-US" sz="2800" b="1" dirty="0">
                          <a:solidFill>
                            <a:schemeClr val="bg1"/>
                          </a:solidFill>
                        </a:rPr>
                        <a:t>Average</a:t>
                      </a:r>
                      <a:endParaRPr sz="2800" b="1" dirty="0">
                        <a:solidFill>
                          <a:schemeClr val="bg1"/>
                        </a:solidFill>
                      </a:endParaRPr>
                    </a:p>
                  </a:txBody>
                  <a:tcPr marL="91450" marR="91450" marT="45725" marB="45725">
                    <a:solidFill>
                      <a:schemeClr val="accent2"/>
                    </a:solidFill>
                  </a:tcPr>
                </a:tc>
                <a:extLst>
                  <a:ext uri="{0D108BD9-81ED-4DB2-BD59-A6C34878D82A}">
                    <a16:rowId xmlns:a16="http://schemas.microsoft.com/office/drawing/2014/main" val="10000"/>
                  </a:ext>
                </a:extLst>
              </a:tr>
              <a:tr h="510307">
                <a:tc>
                  <a:txBody>
                    <a:bodyPr/>
                    <a:lstStyle/>
                    <a:p>
                      <a:pPr marL="0" marR="0" lvl="0" indent="0" algn="l" rtl="0">
                        <a:spcBef>
                          <a:spcPts val="0"/>
                        </a:spcBef>
                        <a:spcAft>
                          <a:spcPts val="0"/>
                        </a:spcAft>
                        <a:buNone/>
                      </a:pPr>
                      <a:endParaRPr sz="500" b="0" dirty="0"/>
                    </a:p>
                    <a:p>
                      <a:pPr marL="0" marR="0" lvl="0" indent="0" algn="l" rtl="0">
                        <a:spcBef>
                          <a:spcPts val="0"/>
                        </a:spcBef>
                        <a:spcAft>
                          <a:spcPts val="0"/>
                        </a:spcAft>
                        <a:buNone/>
                      </a:pPr>
                      <a:r>
                        <a:rPr lang="en-US" sz="2400" b="0" dirty="0"/>
                        <a:t>English Regents</a:t>
                      </a:r>
                      <a:endParaRPr sz="24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endParaRPr sz="500" b="0" dirty="0"/>
                    </a:p>
                    <a:p>
                      <a:pPr marL="0" marR="0" lvl="0" indent="0" algn="ctr" rtl="0">
                        <a:spcBef>
                          <a:spcPts val="0"/>
                        </a:spcBef>
                        <a:spcAft>
                          <a:spcPts val="0"/>
                        </a:spcAft>
                        <a:buNone/>
                      </a:pPr>
                      <a:r>
                        <a:rPr lang="en-US" sz="2400" b="0" dirty="0"/>
                        <a:t>24</a:t>
                      </a:r>
                      <a:endParaRPr sz="24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1"/>
                  </a:ext>
                </a:extLst>
              </a:tr>
              <a:tr h="462511">
                <a:tc>
                  <a:txBody>
                    <a:bodyPr/>
                    <a:lstStyle/>
                    <a:p>
                      <a:pPr marL="0" marR="0" lvl="0" indent="0" algn="l" rtl="0">
                        <a:spcBef>
                          <a:spcPts val="0"/>
                        </a:spcBef>
                        <a:spcAft>
                          <a:spcPts val="0"/>
                        </a:spcAft>
                        <a:buNone/>
                      </a:pPr>
                      <a:r>
                        <a:rPr lang="en-US" sz="2400" b="0" dirty="0">
                          <a:solidFill>
                            <a:schemeClr val="dk1"/>
                          </a:solidFill>
                        </a:rPr>
                        <a:t>English Honors</a:t>
                      </a:r>
                      <a:endParaRPr sz="2400" b="0" dirty="0">
                        <a:solidFill>
                          <a:schemeClr val="dk1"/>
                        </a:solidFill>
                      </a:endParaRPr>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2400" b="0" dirty="0"/>
                        <a:t>25</a:t>
                      </a:r>
                      <a:endParaRPr sz="24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2"/>
                  </a:ext>
                </a:extLst>
              </a:tr>
              <a:tr h="480948">
                <a:tc>
                  <a:txBody>
                    <a:bodyPr/>
                    <a:lstStyle/>
                    <a:p>
                      <a:pPr marL="0" marR="0" lvl="0" indent="0" algn="l" rtl="0">
                        <a:spcBef>
                          <a:spcPts val="0"/>
                        </a:spcBef>
                        <a:spcAft>
                          <a:spcPts val="0"/>
                        </a:spcAft>
                        <a:buNone/>
                      </a:pPr>
                      <a:r>
                        <a:rPr lang="en-US" sz="2400" b="0"/>
                        <a:t>Social Studies Regents</a:t>
                      </a:r>
                      <a:endParaRPr sz="24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2400" b="0" dirty="0"/>
                        <a:t>24</a:t>
                      </a:r>
                      <a:endParaRPr sz="24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3"/>
                  </a:ext>
                </a:extLst>
              </a:tr>
              <a:tr h="480948">
                <a:tc>
                  <a:txBody>
                    <a:bodyPr/>
                    <a:lstStyle/>
                    <a:p>
                      <a:pPr marL="0" marR="0" lvl="0" indent="0" algn="l" rtl="0">
                        <a:spcBef>
                          <a:spcPts val="0"/>
                        </a:spcBef>
                        <a:spcAft>
                          <a:spcPts val="0"/>
                        </a:spcAft>
                        <a:buNone/>
                      </a:pPr>
                      <a:r>
                        <a:rPr lang="en-US" sz="2400" b="0" dirty="0"/>
                        <a:t>Math Regents </a:t>
                      </a:r>
                      <a:endParaRPr sz="24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2400" b="0" dirty="0"/>
                        <a:t>24</a:t>
                      </a:r>
                      <a:endParaRPr sz="24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4"/>
                  </a:ext>
                </a:extLst>
              </a:tr>
              <a:tr h="480948">
                <a:tc>
                  <a:txBody>
                    <a:bodyPr/>
                    <a:lstStyle/>
                    <a:p>
                      <a:pPr marL="0" marR="0" lvl="0" indent="0" algn="l" rtl="0">
                        <a:spcBef>
                          <a:spcPts val="0"/>
                        </a:spcBef>
                        <a:spcAft>
                          <a:spcPts val="0"/>
                        </a:spcAft>
                        <a:buNone/>
                      </a:pPr>
                      <a:r>
                        <a:rPr lang="en-US" sz="2400" b="0"/>
                        <a:t>Math Honors</a:t>
                      </a:r>
                      <a:endParaRPr sz="24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2400" b="0" dirty="0"/>
                        <a:t>24</a:t>
                      </a:r>
                      <a:endParaRPr sz="24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5"/>
                  </a:ext>
                </a:extLst>
              </a:tr>
              <a:tr h="480948">
                <a:tc>
                  <a:txBody>
                    <a:bodyPr/>
                    <a:lstStyle/>
                    <a:p>
                      <a:pPr marL="0" marR="0" lvl="0" indent="0" algn="l" rtl="0">
                        <a:spcBef>
                          <a:spcPts val="0"/>
                        </a:spcBef>
                        <a:spcAft>
                          <a:spcPts val="0"/>
                        </a:spcAft>
                        <a:buNone/>
                      </a:pPr>
                      <a:r>
                        <a:rPr lang="en-US" sz="2400" b="0"/>
                        <a:t>Science Regents</a:t>
                      </a:r>
                      <a:endParaRPr sz="24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2400" b="0" dirty="0"/>
                        <a:t>24</a:t>
                      </a:r>
                      <a:endParaRPr sz="24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83647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4"/>
          <p:cNvSpPr txBox="1">
            <a:spLocks noGrp="1"/>
          </p:cNvSpPr>
          <p:nvPr>
            <p:ph type="title"/>
          </p:nvPr>
        </p:nvSpPr>
        <p:spPr>
          <a:xfrm>
            <a:off x="465513" y="282951"/>
            <a:ext cx="11321933" cy="868362"/>
          </a:xfrm>
          <a:prstGeom prst="rect">
            <a:avLst/>
          </a:prstGeom>
          <a:solidFill>
            <a:srgbClr val="953734"/>
          </a:solidFill>
          <a:ln w="76200" cap="flat" cmpd="sng">
            <a:solidFill>
              <a:schemeClr val="dk1"/>
            </a:solidFill>
            <a:prstDash val="solid"/>
            <a:round/>
            <a:headEnd type="none" w="sm" len="sm"/>
            <a:tailEnd type="none" w="sm" len="sm"/>
          </a:ln>
        </p:spPr>
        <p:txBody>
          <a:bodyPr spcFirstLastPara="1" wrap="square" lIns="91425" tIns="45700" rIns="91425" bIns="45700" anchor="ctr" anchorCtr="0">
            <a:normAutofit/>
          </a:bodyPr>
          <a:lstStyle/>
          <a:p>
            <a:pPr>
              <a:buClr>
                <a:schemeClr val="lt1"/>
              </a:buClr>
              <a:buSzPts val="2400"/>
            </a:pPr>
            <a:r>
              <a:rPr lang="en-US" sz="2500" b="1" u="sng">
                <a:solidFill>
                  <a:schemeClr val="lt1"/>
                </a:solidFill>
              </a:rPr>
              <a:t>STIMSON MIDDLE SCHOOL</a:t>
            </a:r>
            <a:br>
              <a:rPr lang="en-US" sz="2500" b="1" u="sng">
                <a:solidFill>
                  <a:schemeClr val="lt1"/>
                </a:solidFill>
              </a:rPr>
            </a:br>
            <a:r>
              <a:rPr lang="en-US" sz="2500" b="1" u="sng">
                <a:solidFill>
                  <a:schemeClr val="lt1"/>
                </a:solidFill>
              </a:rPr>
              <a:t>2022/23 GRADE 7 PROJECTIONS</a:t>
            </a:r>
            <a:endParaRPr sz="2500" b="1" u="sng">
              <a:solidFill>
                <a:schemeClr val="lt1"/>
              </a:solidFill>
            </a:endParaRPr>
          </a:p>
        </p:txBody>
      </p:sp>
      <p:sp>
        <p:nvSpPr>
          <p:cNvPr id="111" name="Google Shape;111;p4"/>
          <p:cNvSpPr txBox="1">
            <a:spLocks noGrp="1"/>
          </p:cNvSpPr>
          <p:nvPr>
            <p:ph type="sldNum" idx="12"/>
          </p:nvPr>
        </p:nvSpPr>
        <p:spPr>
          <a:xfrm>
            <a:off x="8077200" y="6356351"/>
            <a:ext cx="2133600" cy="365125"/>
          </a:xfrm>
          <a:prstGeom prst="rect">
            <a:avLst/>
          </a:prstGeom>
          <a:noFill/>
          <a:ln>
            <a:noFill/>
          </a:ln>
        </p:spPr>
        <p:txBody>
          <a:bodyPr spcFirstLastPara="1" wrap="square" lIns="91425" tIns="45700" rIns="91425" bIns="45700" anchor="ctr" anchorCtr="0">
            <a:noAutofit/>
          </a:bodyPr>
          <a:lstStyle/>
          <a:p>
            <a:fld id="{00000000-1234-1234-1234-123412341234}" type="slidenum">
              <a:rPr lang="en-US">
                <a:solidFill>
                  <a:srgbClr val="888888"/>
                </a:solidFill>
              </a:rPr>
              <a:pPr/>
              <a:t>12</a:t>
            </a:fld>
            <a:endParaRPr>
              <a:solidFill>
                <a:srgbClr val="888888"/>
              </a:solidFill>
            </a:endParaRPr>
          </a:p>
        </p:txBody>
      </p:sp>
      <p:graphicFrame>
        <p:nvGraphicFramePr>
          <p:cNvPr id="112" name="Google Shape;112;p4"/>
          <p:cNvGraphicFramePr/>
          <p:nvPr>
            <p:extLst>
              <p:ext uri="{D42A27DB-BD31-4B8C-83A1-F6EECF244321}">
                <p14:modId xmlns:p14="http://schemas.microsoft.com/office/powerpoint/2010/main" val="147110680"/>
              </p:ext>
            </p:extLst>
          </p:nvPr>
        </p:nvGraphicFramePr>
        <p:xfrm>
          <a:off x="465513" y="1447797"/>
          <a:ext cx="11321934" cy="4908553"/>
        </p:xfrm>
        <a:graphic>
          <a:graphicData uri="http://schemas.openxmlformats.org/drawingml/2006/table">
            <a:tbl>
              <a:tblPr firstRow="1" bandRow="1">
                <a:noFill/>
              </a:tblPr>
              <a:tblGrid>
                <a:gridCol w="8281785">
                  <a:extLst>
                    <a:ext uri="{9D8B030D-6E8A-4147-A177-3AD203B41FA5}">
                      <a16:colId xmlns:a16="http://schemas.microsoft.com/office/drawing/2014/main" val="20000"/>
                    </a:ext>
                  </a:extLst>
                </a:gridCol>
                <a:gridCol w="3040149">
                  <a:extLst>
                    <a:ext uri="{9D8B030D-6E8A-4147-A177-3AD203B41FA5}">
                      <a16:colId xmlns:a16="http://schemas.microsoft.com/office/drawing/2014/main" val="20001"/>
                    </a:ext>
                  </a:extLst>
                </a:gridCol>
              </a:tblGrid>
              <a:tr h="377581">
                <a:tc>
                  <a:txBody>
                    <a:bodyPr/>
                    <a:lstStyle/>
                    <a:p>
                      <a:pPr marL="0" marR="0" lvl="0" indent="0" algn="ctr" rtl="0">
                        <a:spcBef>
                          <a:spcPts val="0"/>
                        </a:spcBef>
                        <a:spcAft>
                          <a:spcPts val="0"/>
                        </a:spcAft>
                        <a:buNone/>
                      </a:pPr>
                      <a:r>
                        <a:rPr lang="en-US" sz="1800" b="1" dirty="0">
                          <a:solidFill>
                            <a:schemeClr val="bg1"/>
                          </a:solidFill>
                        </a:rPr>
                        <a:t>Course</a:t>
                      </a:r>
                      <a:endParaRPr sz="1800" b="1" dirty="0">
                        <a:solidFill>
                          <a:schemeClr val="bg1"/>
                        </a:solidFill>
                      </a:endParaRPr>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b="1" dirty="0">
                          <a:solidFill>
                            <a:schemeClr val="bg1"/>
                          </a:solidFill>
                        </a:rPr>
                        <a:t>Average </a:t>
                      </a:r>
                      <a:endParaRPr sz="1800" b="1" dirty="0">
                        <a:solidFill>
                          <a:schemeClr val="bg1"/>
                        </a:solidFill>
                      </a:endParaRPr>
                    </a:p>
                  </a:txBody>
                  <a:tcPr marL="91450" marR="91450" marT="45725" marB="45725">
                    <a:solidFill>
                      <a:schemeClr val="accent2"/>
                    </a:solidFill>
                  </a:tcPr>
                </a:tc>
                <a:extLst>
                  <a:ext uri="{0D108BD9-81ED-4DB2-BD59-A6C34878D82A}">
                    <a16:rowId xmlns:a16="http://schemas.microsoft.com/office/drawing/2014/main" val="10000"/>
                  </a:ext>
                </a:extLst>
              </a:tr>
              <a:tr h="377581">
                <a:tc>
                  <a:txBody>
                    <a:bodyPr/>
                    <a:lstStyle/>
                    <a:p>
                      <a:pPr marL="0" marR="0" lvl="0" indent="0" algn="l" rtl="0">
                        <a:spcBef>
                          <a:spcPts val="0"/>
                        </a:spcBef>
                        <a:spcAft>
                          <a:spcPts val="0"/>
                        </a:spcAft>
                        <a:buNone/>
                      </a:pPr>
                      <a:r>
                        <a:rPr lang="en-US" sz="1800" b="0"/>
                        <a:t>English Regents</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20</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1"/>
                  </a:ext>
                </a:extLst>
              </a:tr>
              <a:tr h="377581">
                <a:tc>
                  <a:txBody>
                    <a:bodyPr/>
                    <a:lstStyle/>
                    <a:p>
                      <a:pPr marL="0" marR="0" lvl="0" indent="0" algn="l" rtl="0">
                        <a:spcBef>
                          <a:spcPts val="0"/>
                        </a:spcBef>
                        <a:spcAft>
                          <a:spcPts val="0"/>
                        </a:spcAft>
                        <a:buNone/>
                      </a:pPr>
                      <a:r>
                        <a:rPr lang="en-US" sz="1800" b="0" dirty="0"/>
                        <a:t>English Honors</a:t>
                      </a:r>
                      <a:endParaRPr sz="18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23</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2"/>
                  </a:ext>
                </a:extLst>
              </a:tr>
              <a:tr h="377581">
                <a:tc>
                  <a:txBody>
                    <a:bodyPr/>
                    <a:lstStyle/>
                    <a:p>
                      <a:pPr marL="0" marR="0" lvl="0" indent="0" algn="l" rtl="0">
                        <a:spcBef>
                          <a:spcPts val="0"/>
                        </a:spcBef>
                        <a:spcAft>
                          <a:spcPts val="0"/>
                        </a:spcAft>
                        <a:buNone/>
                      </a:pPr>
                      <a:r>
                        <a:rPr lang="en-US" sz="1800" b="0" dirty="0"/>
                        <a:t>Social Studies Regents</a:t>
                      </a:r>
                      <a:endParaRPr sz="18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22</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3"/>
                  </a:ext>
                </a:extLst>
              </a:tr>
              <a:tr h="377581">
                <a:tc>
                  <a:txBody>
                    <a:bodyPr/>
                    <a:lstStyle/>
                    <a:p>
                      <a:pPr marL="0" marR="0" lvl="0" indent="0" algn="l" rtl="0">
                        <a:spcBef>
                          <a:spcPts val="0"/>
                        </a:spcBef>
                        <a:spcAft>
                          <a:spcPts val="0"/>
                        </a:spcAft>
                        <a:buNone/>
                      </a:pPr>
                      <a:r>
                        <a:rPr lang="en-US" sz="1800" b="0"/>
                        <a:t>Social Studies Honors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26</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4"/>
                  </a:ext>
                </a:extLst>
              </a:tr>
              <a:tr h="377581">
                <a:tc>
                  <a:txBody>
                    <a:bodyPr/>
                    <a:lstStyle/>
                    <a:p>
                      <a:pPr marL="0" marR="0" lvl="0" indent="0" algn="l" rtl="0">
                        <a:spcBef>
                          <a:spcPts val="0"/>
                        </a:spcBef>
                        <a:spcAft>
                          <a:spcPts val="0"/>
                        </a:spcAft>
                        <a:buNone/>
                      </a:pPr>
                      <a:r>
                        <a:rPr lang="en-US" sz="1800" b="0" dirty="0"/>
                        <a:t>Math Regents</a:t>
                      </a:r>
                      <a:endParaRPr sz="18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23</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5"/>
                  </a:ext>
                </a:extLst>
              </a:tr>
              <a:tr h="377581">
                <a:tc>
                  <a:txBody>
                    <a:bodyPr/>
                    <a:lstStyle/>
                    <a:p>
                      <a:pPr marL="0" marR="0" lvl="0" indent="0" algn="l" rtl="0">
                        <a:spcBef>
                          <a:spcPts val="0"/>
                        </a:spcBef>
                        <a:spcAft>
                          <a:spcPts val="0"/>
                        </a:spcAft>
                        <a:buNone/>
                      </a:pPr>
                      <a:r>
                        <a:rPr lang="en-US" sz="1800" b="0"/>
                        <a:t>Math Honors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28</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6"/>
                  </a:ext>
                </a:extLst>
              </a:tr>
              <a:tr h="377581">
                <a:tc>
                  <a:txBody>
                    <a:bodyPr/>
                    <a:lstStyle/>
                    <a:p>
                      <a:pPr marL="0" marR="0" lvl="0" indent="0" algn="l" rtl="0">
                        <a:spcBef>
                          <a:spcPts val="0"/>
                        </a:spcBef>
                        <a:spcAft>
                          <a:spcPts val="0"/>
                        </a:spcAft>
                        <a:buNone/>
                      </a:pPr>
                      <a:r>
                        <a:rPr lang="en-US" sz="1800" b="0"/>
                        <a:t>Science Regents</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21</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7"/>
                  </a:ext>
                </a:extLst>
              </a:tr>
              <a:tr h="377581">
                <a:tc>
                  <a:txBody>
                    <a:bodyPr/>
                    <a:lstStyle/>
                    <a:p>
                      <a:pPr marL="0" marR="0" lvl="0" indent="0" algn="l" rtl="0">
                        <a:spcBef>
                          <a:spcPts val="0"/>
                        </a:spcBef>
                        <a:spcAft>
                          <a:spcPts val="0"/>
                        </a:spcAft>
                        <a:buNone/>
                      </a:pPr>
                      <a:r>
                        <a:rPr lang="en-US" sz="1800" b="0"/>
                        <a:t>Science Honors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22</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8"/>
                  </a:ext>
                </a:extLst>
              </a:tr>
              <a:tr h="377581">
                <a:tc>
                  <a:txBody>
                    <a:bodyPr/>
                    <a:lstStyle/>
                    <a:p>
                      <a:pPr marL="0" marR="0" lvl="0" indent="0" algn="l" rtl="0">
                        <a:spcBef>
                          <a:spcPts val="0"/>
                        </a:spcBef>
                        <a:spcAft>
                          <a:spcPts val="0"/>
                        </a:spcAft>
                        <a:buNone/>
                      </a:pPr>
                      <a:r>
                        <a:rPr lang="en-US" sz="1800" b="0" dirty="0"/>
                        <a:t>LOTE </a:t>
                      </a:r>
                      <a:r>
                        <a:rPr lang="en-US" sz="1600" b="0" dirty="0"/>
                        <a:t>(Range due to singleton, doubleton, and select courses)</a:t>
                      </a:r>
                      <a:endParaRPr sz="16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22-27</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9"/>
                  </a:ext>
                </a:extLst>
              </a:tr>
              <a:tr h="377581">
                <a:tc>
                  <a:txBody>
                    <a:bodyPr/>
                    <a:lstStyle/>
                    <a:p>
                      <a:pPr marL="0" marR="0" lvl="0" indent="0" algn="l" rtl="0">
                        <a:spcBef>
                          <a:spcPts val="0"/>
                        </a:spcBef>
                        <a:spcAft>
                          <a:spcPts val="0"/>
                        </a:spcAft>
                        <a:buNone/>
                      </a:pPr>
                      <a:r>
                        <a:rPr lang="en-US" sz="1800" b="0"/>
                        <a:t>Specials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25</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10"/>
                  </a:ext>
                </a:extLst>
              </a:tr>
              <a:tr h="377581">
                <a:tc>
                  <a:txBody>
                    <a:bodyPr/>
                    <a:lstStyle/>
                    <a:p>
                      <a:pPr marL="0" marR="0" lvl="0" indent="0" algn="l" rtl="0">
                        <a:spcBef>
                          <a:spcPts val="0"/>
                        </a:spcBef>
                        <a:spcAft>
                          <a:spcPts val="0"/>
                        </a:spcAft>
                        <a:buNone/>
                      </a:pPr>
                      <a:r>
                        <a:rPr lang="en-US" sz="1800" b="0"/>
                        <a:t>Physical Education</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22</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11"/>
                  </a:ext>
                </a:extLst>
              </a:tr>
              <a:tr h="377581">
                <a:tc>
                  <a:txBody>
                    <a:bodyPr/>
                    <a:lstStyle/>
                    <a:p>
                      <a:pPr marL="0" marR="0" lvl="0" indent="0" algn="l" rtl="0">
                        <a:spcBef>
                          <a:spcPts val="0"/>
                        </a:spcBef>
                        <a:spcAft>
                          <a:spcPts val="0"/>
                        </a:spcAft>
                        <a:buNone/>
                      </a:pPr>
                      <a:r>
                        <a:rPr lang="en-US" sz="1800" b="0" dirty="0"/>
                        <a:t>Music</a:t>
                      </a:r>
                      <a:endParaRPr sz="1800" b="0" dirty="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20-27</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390285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title"/>
          </p:nvPr>
        </p:nvSpPr>
        <p:spPr>
          <a:xfrm>
            <a:off x="365759" y="274638"/>
            <a:ext cx="11321935" cy="868362"/>
          </a:xfrm>
          <a:prstGeom prst="rect">
            <a:avLst/>
          </a:prstGeom>
          <a:solidFill>
            <a:srgbClr val="953734"/>
          </a:solidFill>
          <a:ln w="76200" cap="flat" cmpd="sng">
            <a:solidFill>
              <a:schemeClr val="dk1"/>
            </a:solidFill>
            <a:prstDash val="solid"/>
            <a:round/>
            <a:headEnd type="none" w="sm" len="sm"/>
            <a:tailEnd type="none" w="sm" len="sm"/>
          </a:ln>
        </p:spPr>
        <p:txBody>
          <a:bodyPr spcFirstLastPara="1" wrap="square" lIns="91425" tIns="45700" rIns="91425" bIns="45700" anchor="ctr" anchorCtr="0">
            <a:normAutofit fontScale="90000"/>
          </a:bodyPr>
          <a:lstStyle/>
          <a:p>
            <a:pPr>
              <a:buClr>
                <a:schemeClr val="lt1"/>
              </a:buClr>
              <a:buSzPct val="100000"/>
            </a:pPr>
            <a:r>
              <a:rPr lang="en-US" sz="2800" b="1" u="sng">
                <a:solidFill>
                  <a:schemeClr val="lt1"/>
                </a:solidFill>
              </a:rPr>
              <a:t>STIMSON MIDDLE SCHOOL</a:t>
            </a:r>
            <a:br>
              <a:rPr lang="en-US" sz="2800" b="1" u="sng">
                <a:solidFill>
                  <a:schemeClr val="lt1"/>
                </a:solidFill>
              </a:rPr>
            </a:br>
            <a:r>
              <a:rPr lang="en-US" sz="2800" b="1" u="sng">
                <a:solidFill>
                  <a:schemeClr val="lt1"/>
                </a:solidFill>
              </a:rPr>
              <a:t>2022/23 GRADE 8 PROJECTIONS</a:t>
            </a:r>
            <a:endParaRPr/>
          </a:p>
        </p:txBody>
      </p:sp>
      <p:sp>
        <p:nvSpPr>
          <p:cNvPr id="118" name="Google Shape;118;p5"/>
          <p:cNvSpPr txBox="1">
            <a:spLocks noGrp="1"/>
          </p:cNvSpPr>
          <p:nvPr>
            <p:ph type="sldNum" idx="12"/>
          </p:nvPr>
        </p:nvSpPr>
        <p:spPr>
          <a:xfrm>
            <a:off x="8077200" y="6356351"/>
            <a:ext cx="2133600" cy="365125"/>
          </a:xfrm>
          <a:prstGeom prst="rect">
            <a:avLst/>
          </a:prstGeom>
          <a:noFill/>
          <a:ln>
            <a:noFill/>
          </a:ln>
        </p:spPr>
        <p:txBody>
          <a:bodyPr spcFirstLastPara="1" wrap="square" lIns="91425" tIns="45700" rIns="91425" bIns="45700" anchor="ctr" anchorCtr="0">
            <a:noAutofit/>
          </a:bodyPr>
          <a:lstStyle/>
          <a:p>
            <a:fld id="{00000000-1234-1234-1234-123412341234}" type="slidenum">
              <a:rPr lang="en-US">
                <a:solidFill>
                  <a:srgbClr val="888888"/>
                </a:solidFill>
              </a:rPr>
              <a:pPr/>
              <a:t>13</a:t>
            </a:fld>
            <a:endParaRPr>
              <a:solidFill>
                <a:srgbClr val="888888"/>
              </a:solidFill>
            </a:endParaRPr>
          </a:p>
        </p:txBody>
      </p:sp>
      <p:graphicFrame>
        <p:nvGraphicFramePr>
          <p:cNvPr id="119" name="Google Shape;119;p5"/>
          <p:cNvGraphicFramePr/>
          <p:nvPr>
            <p:extLst>
              <p:ext uri="{D42A27DB-BD31-4B8C-83A1-F6EECF244321}">
                <p14:modId xmlns:p14="http://schemas.microsoft.com/office/powerpoint/2010/main" val="4082087557"/>
              </p:ext>
            </p:extLst>
          </p:nvPr>
        </p:nvGraphicFramePr>
        <p:xfrm>
          <a:off x="365760" y="1447800"/>
          <a:ext cx="11388436" cy="4886162"/>
        </p:xfrm>
        <a:graphic>
          <a:graphicData uri="http://schemas.openxmlformats.org/drawingml/2006/table">
            <a:tbl>
              <a:tblPr firstRow="1" bandRow="1">
                <a:noFill/>
              </a:tblPr>
              <a:tblGrid>
                <a:gridCol w="8330431">
                  <a:extLst>
                    <a:ext uri="{9D8B030D-6E8A-4147-A177-3AD203B41FA5}">
                      <a16:colId xmlns:a16="http://schemas.microsoft.com/office/drawing/2014/main" val="20000"/>
                    </a:ext>
                  </a:extLst>
                </a:gridCol>
                <a:gridCol w="3058005">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n-US" sz="1800" b="1">
                          <a:solidFill>
                            <a:schemeClr val="bg1"/>
                          </a:solidFill>
                        </a:rPr>
                        <a:t>Course</a:t>
                      </a:r>
                      <a:endParaRPr sz="1800" b="1">
                        <a:solidFill>
                          <a:schemeClr val="bg1"/>
                        </a:solidFill>
                      </a:endParaRPr>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b="1" dirty="0">
                          <a:solidFill>
                            <a:schemeClr val="bg1"/>
                          </a:solidFill>
                        </a:rPr>
                        <a:t>Average </a:t>
                      </a:r>
                      <a:endParaRPr sz="1800" b="1" dirty="0">
                        <a:solidFill>
                          <a:schemeClr val="bg1"/>
                        </a:solidFill>
                      </a:endParaRPr>
                    </a:p>
                  </a:txBody>
                  <a:tcPr marL="91450" marR="91450" marT="45725" marB="45725">
                    <a:lnB w="12700" cap="flat" cmpd="sng">
                      <a:solidFill>
                        <a:schemeClr val="lt1"/>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b="0" dirty="0"/>
                        <a:t>English Regents</a:t>
                      </a:r>
                      <a:endParaRPr sz="1800" b="0" dirty="0"/>
                    </a:p>
                  </a:txBody>
                  <a:tcPr marL="91450" marR="91450" marT="45725" marB="45725">
                    <a:lnR w="12700" cap="flat" cmpd="sng">
                      <a:solidFill>
                        <a:schemeClr val="lt1"/>
                      </a:solidFill>
                      <a:prstDash val="solid"/>
                      <a:round/>
                      <a:headEnd type="none" w="sm" len="sm"/>
                      <a:tailEnd type="none" w="sm" len="sm"/>
                    </a:lnR>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22</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b="0" dirty="0"/>
                        <a:t>English Honors</a:t>
                      </a:r>
                      <a:endParaRPr sz="1800" b="0" dirty="0"/>
                    </a:p>
                  </a:txBody>
                  <a:tcPr marL="91450" marR="91450" marT="45725" marB="45725">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22</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b="0" dirty="0"/>
                        <a:t>Social Studies Regents</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25</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b="0" dirty="0"/>
                        <a:t>Social Studies Honors</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25</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800" b="0" dirty="0"/>
                        <a:t>Math Regents</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24</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r h="435962">
                <a:tc>
                  <a:txBody>
                    <a:bodyPr/>
                    <a:lstStyle/>
                    <a:p>
                      <a:pPr marL="0" marR="0" lvl="0" indent="0" algn="l" rtl="0">
                        <a:spcBef>
                          <a:spcPts val="0"/>
                        </a:spcBef>
                        <a:spcAft>
                          <a:spcPts val="0"/>
                        </a:spcAft>
                        <a:buNone/>
                      </a:pPr>
                      <a:r>
                        <a:rPr lang="en-US" sz="1800" b="0" dirty="0"/>
                        <a:t>Math Honors</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23</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r>
                        <a:rPr lang="en-US" sz="1800" b="0" dirty="0"/>
                        <a:t>Science Regents</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24</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r>
                        <a:rPr lang="en-US" sz="1800" b="0" dirty="0"/>
                        <a:t>Science Honors</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24</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8"/>
                  </a:ext>
                </a:extLst>
              </a:tr>
              <a:tr h="370850">
                <a:tc>
                  <a:txBody>
                    <a:bodyPr/>
                    <a:lstStyle/>
                    <a:p>
                      <a:pPr marL="0" marR="0" lvl="0" indent="0" algn="l" rtl="0">
                        <a:spcBef>
                          <a:spcPts val="0"/>
                        </a:spcBef>
                        <a:spcAft>
                          <a:spcPts val="0"/>
                        </a:spcAft>
                        <a:buNone/>
                      </a:pPr>
                      <a:r>
                        <a:rPr lang="en-US" sz="1800" b="0" dirty="0"/>
                        <a:t>LOTE</a:t>
                      </a:r>
                      <a:r>
                        <a:rPr lang="en-US" sz="1600" b="0" dirty="0"/>
                        <a:t> (Range due to singleton, doubleton, and select courses)</a:t>
                      </a:r>
                      <a:endParaRPr sz="1600" b="0" dirty="0"/>
                    </a:p>
                  </a:txBody>
                  <a:tcPr marL="91450" marR="91450" marT="45725" marB="45725">
                    <a:lnR w="12700" cap="flat" cmpd="sng">
                      <a:solidFill>
                        <a:schemeClr val="lt1"/>
                      </a:solidFill>
                      <a:prstDash val="solid"/>
                      <a:round/>
                      <a:headEnd type="none" w="sm" len="sm"/>
                      <a:tailEnd type="none" w="sm" len="sm"/>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22-27</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9"/>
                  </a:ext>
                </a:extLst>
              </a:tr>
              <a:tr h="370850">
                <a:tc>
                  <a:txBody>
                    <a:bodyPr/>
                    <a:lstStyle/>
                    <a:p>
                      <a:pPr marL="0" marR="0" lvl="0" indent="0" algn="l" rtl="0">
                        <a:spcBef>
                          <a:spcPts val="0"/>
                        </a:spcBef>
                        <a:spcAft>
                          <a:spcPts val="0"/>
                        </a:spcAft>
                        <a:buNone/>
                      </a:pPr>
                      <a:r>
                        <a:rPr lang="en-US" sz="1800" b="0" dirty="0"/>
                        <a:t>Specials</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25</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10"/>
                  </a:ext>
                </a:extLst>
              </a:tr>
              <a:tr h="370850">
                <a:tc>
                  <a:txBody>
                    <a:bodyPr/>
                    <a:lstStyle/>
                    <a:p>
                      <a:pPr marL="0" marR="0" lvl="0" indent="0" algn="l" rtl="0">
                        <a:spcBef>
                          <a:spcPts val="0"/>
                        </a:spcBef>
                        <a:spcAft>
                          <a:spcPts val="0"/>
                        </a:spcAft>
                        <a:buNone/>
                      </a:pPr>
                      <a:r>
                        <a:rPr lang="en-US" sz="1800" b="0" dirty="0"/>
                        <a:t>Physical Education</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22</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11"/>
                  </a:ext>
                </a:extLst>
              </a:tr>
              <a:tr h="370850">
                <a:tc>
                  <a:txBody>
                    <a:bodyPr/>
                    <a:lstStyle/>
                    <a:p>
                      <a:pPr marL="0" marR="0" lvl="0" indent="0" algn="l" rtl="0">
                        <a:spcBef>
                          <a:spcPts val="0"/>
                        </a:spcBef>
                        <a:spcAft>
                          <a:spcPts val="0"/>
                        </a:spcAft>
                        <a:buNone/>
                      </a:pPr>
                      <a:r>
                        <a:rPr lang="en-US" sz="1800" b="0" dirty="0"/>
                        <a:t>Music</a:t>
                      </a:r>
                      <a:endParaRPr sz="1800" b="0" dirty="0"/>
                    </a:p>
                  </a:txBody>
                  <a:tcPr marL="91450" marR="91450" marT="45725" marB="45725">
                    <a:lnR w="12700" cap="flat" cmpd="sng">
                      <a:solidFill>
                        <a:schemeClr val="lt1"/>
                      </a:solidFill>
                      <a:prstDash val="solid"/>
                      <a:round/>
                      <a:headEnd type="none" w="sm" len="sm"/>
                      <a:tailEnd type="none" w="sm" len="sm"/>
                    </a:lnR>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20-27</a:t>
                      </a:r>
                      <a:endParaRPr sz="1800" b="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905479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10af9fedf23_0_5"/>
          <p:cNvSpPr txBox="1">
            <a:spLocks noGrp="1"/>
          </p:cNvSpPr>
          <p:nvPr>
            <p:ph type="title"/>
          </p:nvPr>
        </p:nvSpPr>
        <p:spPr>
          <a:xfrm>
            <a:off x="465513" y="233075"/>
            <a:ext cx="11488189" cy="868500"/>
          </a:xfrm>
          <a:prstGeom prst="rect">
            <a:avLst/>
          </a:prstGeom>
          <a:solidFill>
            <a:srgbClr val="953734"/>
          </a:solidFill>
          <a:ln w="76200" cap="flat" cmpd="sng">
            <a:solidFill>
              <a:schemeClr val="dk1"/>
            </a:solidFill>
            <a:prstDash val="solid"/>
            <a:round/>
            <a:headEnd type="none" w="sm" len="sm"/>
            <a:tailEnd type="none" w="sm" len="sm"/>
          </a:ln>
        </p:spPr>
        <p:txBody>
          <a:bodyPr spcFirstLastPara="1" wrap="square" lIns="91425" tIns="45700" rIns="91425" bIns="45700" anchor="ctr" anchorCtr="0">
            <a:normAutofit fontScale="90000"/>
          </a:bodyPr>
          <a:lstStyle/>
          <a:p>
            <a:pPr>
              <a:buClr>
                <a:schemeClr val="lt1"/>
              </a:buClr>
              <a:buSzPct val="100000"/>
            </a:pPr>
            <a:r>
              <a:rPr lang="en-US" sz="2800" b="1" u="sng">
                <a:solidFill>
                  <a:schemeClr val="lt1"/>
                </a:solidFill>
              </a:rPr>
              <a:t>WALT WHITMAN HIGH SCHOOL</a:t>
            </a:r>
            <a:br>
              <a:rPr lang="en-US" sz="2800" b="1" u="sng">
                <a:solidFill>
                  <a:schemeClr val="lt1"/>
                </a:solidFill>
              </a:rPr>
            </a:br>
            <a:r>
              <a:rPr lang="en-US" sz="2800" b="1" u="sng">
                <a:solidFill>
                  <a:schemeClr val="lt1"/>
                </a:solidFill>
              </a:rPr>
              <a:t>2022/23 PROJECTIONS</a:t>
            </a:r>
            <a:endParaRPr/>
          </a:p>
        </p:txBody>
      </p:sp>
      <p:sp>
        <p:nvSpPr>
          <p:cNvPr id="125" name="Google Shape;125;g10af9fedf23_0_5"/>
          <p:cNvSpPr txBox="1">
            <a:spLocks noGrp="1"/>
          </p:cNvSpPr>
          <p:nvPr>
            <p:ph type="sldNum" idx="12"/>
          </p:nvPr>
        </p:nvSpPr>
        <p:spPr>
          <a:xfrm>
            <a:off x="8077200" y="6356350"/>
            <a:ext cx="2133600" cy="365100"/>
          </a:xfrm>
          <a:prstGeom prst="rect">
            <a:avLst/>
          </a:prstGeom>
          <a:noFill/>
          <a:ln>
            <a:noFill/>
          </a:ln>
        </p:spPr>
        <p:txBody>
          <a:bodyPr spcFirstLastPara="1" wrap="square" lIns="91425" tIns="45700" rIns="91425" bIns="45700" anchor="ctr" anchorCtr="0">
            <a:noAutofit/>
          </a:bodyPr>
          <a:lstStyle/>
          <a:p>
            <a:fld id="{00000000-1234-1234-1234-123412341234}" type="slidenum">
              <a:rPr lang="en-US">
                <a:solidFill>
                  <a:srgbClr val="888888"/>
                </a:solidFill>
              </a:rPr>
              <a:pPr/>
              <a:t>14</a:t>
            </a:fld>
            <a:endParaRPr>
              <a:solidFill>
                <a:srgbClr val="888888"/>
              </a:solidFill>
            </a:endParaRPr>
          </a:p>
        </p:txBody>
      </p:sp>
      <p:graphicFrame>
        <p:nvGraphicFramePr>
          <p:cNvPr id="126" name="Google Shape;126;g10af9fedf23_0_5"/>
          <p:cNvGraphicFramePr/>
          <p:nvPr>
            <p:extLst>
              <p:ext uri="{D42A27DB-BD31-4B8C-83A1-F6EECF244321}">
                <p14:modId xmlns:p14="http://schemas.microsoft.com/office/powerpoint/2010/main" val="3670489781"/>
              </p:ext>
            </p:extLst>
          </p:nvPr>
        </p:nvGraphicFramePr>
        <p:xfrm>
          <a:off x="465513" y="1447800"/>
          <a:ext cx="11488189" cy="4878018"/>
        </p:xfrm>
        <a:graphic>
          <a:graphicData uri="http://schemas.openxmlformats.org/drawingml/2006/table">
            <a:tbl>
              <a:tblPr firstRow="1" bandRow="1">
                <a:noFill/>
              </a:tblPr>
              <a:tblGrid>
                <a:gridCol w="8514929">
                  <a:extLst>
                    <a:ext uri="{9D8B030D-6E8A-4147-A177-3AD203B41FA5}">
                      <a16:colId xmlns:a16="http://schemas.microsoft.com/office/drawing/2014/main" val="20000"/>
                    </a:ext>
                  </a:extLst>
                </a:gridCol>
                <a:gridCol w="2973260">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n-US" sz="1800" b="1">
                          <a:solidFill>
                            <a:schemeClr val="bg1"/>
                          </a:solidFill>
                        </a:rPr>
                        <a:t>Course</a:t>
                      </a:r>
                      <a:endParaRPr sz="1800" b="1">
                        <a:solidFill>
                          <a:schemeClr val="bg1"/>
                        </a:solidFill>
                      </a:endParaRPr>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b="1" dirty="0">
                          <a:solidFill>
                            <a:schemeClr val="bg1"/>
                          </a:solidFill>
                        </a:rPr>
                        <a:t>Average </a:t>
                      </a:r>
                      <a:endParaRPr sz="1800" b="1" dirty="0">
                        <a:solidFill>
                          <a:schemeClr val="bg1"/>
                        </a:solidFill>
                      </a:endParaRPr>
                    </a:p>
                  </a:txBody>
                  <a:tcPr marL="91450" marR="91450" marT="45725" marB="45725">
                    <a:solidFill>
                      <a:schemeClr val="accent2"/>
                    </a:solidFill>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b="0"/>
                        <a:t>English Regents</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24</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b="0"/>
                        <a:t>English Honors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23</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b="0"/>
                        <a:t>English AP</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27</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b="0"/>
                        <a:t>English Electives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24</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800" b="0" dirty="0"/>
                        <a:t>Social Studies Regents</a:t>
                      </a:r>
                      <a:endParaRPr sz="1800" b="0" dirty="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25</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r>
                        <a:rPr lang="en-US" sz="1800" b="0"/>
                        <a:t>Social Studies Honors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25</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r>
                        <a:rPr lang="en-US" sz="1800" b="0"/>
                        <a:t>Social Studies AP</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26</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r>
                        <a:rPr lang="en-US" sz="1800" b="0"/>
                        <a:t>Social Studies Electives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26</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8"/>
                  </a:ext>
                </a:extLst>
              </a:tr>
              <a:tr h="427818">
                <a:tc>
                  <a:txBody>
                    <a:bodyPr/>
                    <a:lstStyle/>
                    <a:p>
                      <a:pPr marL="0" marR="0" lvl="0" indent="0" algn="l" rtl="0">
                        <a:spcBef>
                          <a:spcPts val="0"/>
                        </a:spcBef>
                        <a:spcAft>
                          <a:spcPts val="0"/>
                        </a:spcAft>
                        <a:buNone/>
                      </a:pPr>
                      <a:r>
                        <a:rPr lang="en-US" sz="1800" b="0"/>
                        <a:t>Science Regents</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21</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9"/>
                  </a:ext>
                </a:extLst>
              </a:tr>
              <a:tr h="370850">
                <a:tc>
                  <a:txBody>
                    <a:bodyPr/>
                    <a:lstStyle/>
                    <a:p>
                      <a:pPr marL="0" marR="0" lvl="0" indent="0" algn="l" rtl="0">
                        <a:spcBef>
                          <a:spcPts val="0"/>
                        </a:spcBef>
                        <a:spcAft>
                          <a:spcPts val="0"/>
                        </a:spcAft>
                        <a:buNone/>
                      </a:pPr>
                      <a:r>
                        <a:rPr lang="en-US" sz="1800" b="0"/>
                        <a:t>Science Honors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22</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10"/>
                  </a:ext>
                </a:extLst>
              </a:tr>
              <a:tr h="370850">
                <a:tc>
                  <a:txBody>
                    <a:bodyPr/>
                    <a:lstStyle/>
                    <a:p>
                      <a:pPr marL="0" marR="0" lvl="0" indent="0" algn="l" rtl="0">
                        <a:spcBef>
                          <a:spcPts val="0"/>
                        </a:spcBef>
                        <a:spcAft>
                          <a:spcPts val="0"/>
                        </a:spcAft>
                        <a:buNone/>
                      </a:pPr>
                      <a:r>
                        <a:rPr lang="en-US" sz="1800" b="0"/>
                        <a:t>Science AP</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23</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11"/>
                  </a:ext>
                </a:extLst>
              </a:tr>
              <a:tr h="370850">
                <a:tc>
                  <a:txBody>
                    <a:bodyPr/>
                    <a:lstStyle/>
                    <a:p>
                      <a:pPr marL="0" marR="0" lvl="0" indent="0" algn="l" rtl="0">
                        <a:spcBef>
                          <a:spcPts val="0"/>
                        </a:spcBef>
                        <a:spcAft>
                          <a:spcPts val="0"/>
                        </a:spcAft>
                        <a:buNone/>
                      </a:pPr>
                      <a:r>
                        <a:rPr lang="en-US" sz="1800" b="0"/>
                        <a:t>Science Electives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22</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725018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10af9fedf23_0_11"/>
          <p:cNvSpPr txBox="1">
            <a:spLocks noGrp="1"/>
          </p:cNvSpPr>
          <p:nvPr>
            <p:ph type="title"/>
          </p:nvPr>
        </p:nvSpPr>
        <p:spPr>
          <a:xfrm>
            <a:off x="374072" y="199823"/>
            <a:ext cx="11380123" cy="868500"/>
          </a:xfrm>
          <a:prstGeom prst="rect">
            <a:avLst/>
          </a:prstGeom>
          <a:solidFill>
            <a:srgbClr val="953734"/>
          </a:solidFill>
          <a:ln w="76200" cap="flat" cmpd="sng">
            <a:solidFill>
              <a:schemeClr val="dk1"/>
            </a:solidFill>
            <a:prstDash val="solid"/>
            <a:round/>
            <a:headEnd type="none" w="sm" len="sm"/>
            <a:tailEnd type="none" w="sm" len="sm"/>
          </a:ln>
        </p:spPr>
        <p:txBody>
          <a:bodyPr spcFirstLastPara="1" wrap="square" lIns="91425" tIns="45700" rIns="91425" bIns="45700" anchor="ctr" anchorCtr="0">
            <a:normAutofit fontScale="90000"/>
          </a:bodyPr>
          <a:lstStyle/>
          <a:p>
            <a:pPr>
              <a:buClr>
                <a:schemeClr val="lt1"/>
              </a:buClr>
              <a:buSzPct val="100000"/>
            </a:pPr>
            <a:r>
              <a:rPr lang="en-US" sz="2800" b="1" u="sng">
                <a:solidFill>
                  <a:schemeClr val="lt1"/>
                </a:solidFill>
              </a:rPr>
              <a:t>Walt Whitman High School</a:t>
            </a:r>
            <a:br>
              <a:rPr lang="en-US" sz="2800" b="1" u="sng">
                <a:solidFill>
                  <a:schemeClr val="lt1"/>
                </a:solidFill>
              </a:rPr>
            </a:br>
            <a:r>
              <a:rPr lang="en-US" sz="2800" b="1" u="sng">
                <a:solidFill>
                  <a:schemeClr val="lt1"/>
                </a:solidFill>
              </a:rPr>
              <a:t>2022/23 PROJECTIONS CONT’D</a:t>
            </a:r>
            <a:endParaRPr/>
          </a:p>
        </p:txBody>
      </p:sp>
      <p:sp>
        <p:nvSpPr>
          <p:cNvPr id="132" name="Google Shape;132;g10af9fedf23_0_11"/>
          <p:cNvSpPr txBox="1">
            <a:spLocks noGrp="1"/>
          </p:cNvSpPr>
          <p:nvPr>
            <p:ph type="sldNum" idx="12"/>
          </p:nvPr>
        </p:nvSpPr>
        <p:spPr>
          <a:xfrm>
            <a:off x="8077200" y="6356350"/>
            <a:ext cx="2133600" cy="365100"/>
          </a:xfrm>
          <a:prstGeom prst="rect">
            <a:avLst/>
          </a:prstGeom>
          <a:noFill/>
          <a:ln>
            <a:noFill/>
          </a:ln>
        </p:spPr>
        <p:txBody>
          <a:bodyPr spcFirstLastPara="1" wrap="square" lIns="91425" tIns="45700" rIns="91425" bIns="45700" anchor="ctr" anchorCtr="0">
            <a:noAutofit/>
          </a:bodyPr>
          <a:lstStyle/>
          <a:p>
            <a:fld id="{00000000-1234-1234-1234-123412341234}" type="slidenum">
              <a:rPr lang="en-US">
                <a:solidFill>
                  <a:srgbClr val="888888"/>
                </a:solidFill>
              </a:rPr>
              <a:pPr/>
              <a:t>15</a:t>
            </a:fld>
            <a:endParaRPr>
              <a:solidFill>
                <a:srgbClr val="888888"/>
              </a:solidFill>
            </a:endParaRPr>
          </a:p>
        </p:txBody>
      </p:sp>
      <p:graphicFrame>
        <p:nvGraphicFramePr>
          <p:cNvPr id="133" name="Google Shape;133;g10af9fedf23_0_11"/>
          <p:cNvGraphicFramePr/>
          <p:nvPr>
            <p:extLst>
              <p:ext uri="{D42A27DB-BD31-4B8C-83A1-F6EECF244321}">
                <p14:modId xmlns:p14="http://schemas.microsoft.com/office/powerpoint/2010/main" val="1104234450"/>
              </p:ext>
            </p:extLst>
          </p:nvPr>
        </p:nvGraphicFramePr>
        <p:xfrm>
          <a:off x="315884" y="1338348"/>
          <a:ext cx="11504814" cy="5301352"/>
        </p:xfrm>
        <a:graphic>
          <a:graphicData uri="http://schemas.openxmlformats.org/drawingml/2006/table">
            <a:tbl>
              <a:tblPr firstRow="1" bandRow="1">
                <a:noFill/>
              </a:tblPr>
              <a:tblGrid>
                <a:gridCol w="8415574">
                  <a:extLst>
                    <a:ext uri="{9D8B030D-6E8A-4147-A177-3AD203B41FA5}">
                      <a16:colId xmlns:a16="http://schemas.microsoft.com/office/drawing/2014/main" val="20000"/>
                    </a:ext>
                  </a:extLst>
                </a:gridCol>
                <a:gridCol w="3089240">
                  <a:extLst>
                    <a:ext uri="{9D8B030D-6E8A-4147-A177-3AD203B41FA5}">
                      <a16:colId xmlns:a16="http://schemas.microsoft.com/office/drawing/2014/main" val="20001"/>
                    </a:ext>
                  </a:extLst>
                </a:gridCol>
              </a:tblGrid>
              <a:tr h="378668">
                <a:tc>
                  <a:txBody>
                    <a:bodyPr/>
                    <a:lstStyle/>
                    <a:p>
                      <a:pPr marL="0" marR="0" lvl="0" indent="0" algn="ctr" rtl="0">
                        <a:spcBef>
                          <a:spcPts val="0"/>
                        </a:spcBef>
                        <a:spcAft>
                          <a:spcPts val="0"/>
                        </a:spcAft>
                        <a:buNone/>
                      </a:pPr>
                      <a:r>
                        <a:rPr lang="en-US" sz="1800" b="1" dirty="0">
                          <a:solidFill>
                            <a:schemeClr val="bg1"/>
                          </a:solidFill>
                        </a:rPr>
                        <a:t>Course</a:t>
                      </a:r>
                      <a:endParaRPr sz="1800" b="1" dirty="0">
                        <a:solidFill>
                          <a:schemeClr val="bg1"/>
                        </a:solidFill>
                      </a:endParaRPr>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b="1" dirty="0">
                          <a:solidFill>
                            <a:schemeClr val="bg1"/>
                          </a:solidFill>
                        </a:rPr>
                        <a:t>Average </a:t>
                      </a:r>
                      <a:endParaRPr sz="1800" b="1" dirty="0">
                        <a:solidFill>
                          <a:schemeClr val="bg1"/>
                        </a:solidFill>
                      </a:endParaRPr>
                    </a:p>
                  </a:txBody>
                  <a:tcPr marL="91450" marR="91450" marT="45725" marB="45725">
                    <a:solidFill>
                      <a:schemeClr val="accent2"/>
                    </a:solidFill>
                  </a:tcPr>
                </a:tc>
                <a:extLst>
                  <a:ext uri="{0D108BD9-81ED-4DB2-BD59-A6C34878D82A}">
                    <a16:rowId xmlns:a16="http://schemas.microsoft.com/office/drawing/2014/main" val="10000"/>
                  </a:ext>
                </a:extLst>
              </a:tr>
              <a:tr h="378668">
                <a:tc>
                  <a:txBody>
                    <a:bodyPr/>
                    <a:lstStyle/>
                    <a:p>
                      <a:pPr marL="0" marR="0" lvl="0" indent="0" algn="l" rtl="0">
                        <a:spcBef>
                          <a:spcPts val="0"/>
                        </a:spcBef>
                        <a:spcAft>
                          <a:spcPts val="0"/>
                        </a:spcAft>
                        <a:buNone/>
                      </a:pPr>
                      <a:r>
                        <a:rPr lang="en-US" sz="1800" b="0" dirty="0"/>
                        <a:t>Math Regents</a:t>
                      </a:r>
                      <a:endParaRPr sz="1800" b="0" dirty="0"/>
                    </a:p>
                  </a:txBody>
                  <a:tcPr marL="91450" marR="91450" marT="45725" marB="45725">
                    <a:solidFill>
                      <a:schemeClr val="accent2">
                        <a:lumMod val="40000"/>
                        <a:lumOff val="60000"/>
                      </a:schemeClr>
                    </a:solidFill>
                  </a:tcPr>
                </a:tc>
                <a:tc>
                  <a:txBody>
                    <a:bodyPr/>
                    <a:lstStyle/>
                    <a:p>
                      <a:pPr marL="0" lvl="0" indent="0" algn="ctr" rtl="0">
                        <a:spcBef>
                          <a:spcPts val="0"/>
                        </a:spcBef>
                        <a:spcAft>
                          <a:spcPts val="0"/>
                        </a:spcAft>
                        <a:buNone/>
                      </a:pPr>
                      <a:r>
                        <a:rPr lang="en-US" sz="1800" b="0" dirty="0"/>
                        <a:t>23</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1"/>
                  </a:ext>
                </a:extLst>
              </a:tr>
              <a:tr h="378668">
                <a:tc>
                  <a:txBody>
                    <a:bodyPr/>
                    <a:lstStyle/>
                    <a:p>
                      <a:pPr marL="0" marR="0" lvl="0" indent="0" algn="l" rtl="0">
                        <a:spcBef>
                          <a:spcPts val="0"/>
                        </a:spcBef>
                        <a:spcAft>
                          <a:spcPts val="0"/>
                        </a:spcAft>
                        <a:buNone/>
                      </a:pPr>
                      <a:r>
                        <a:rPr lang="en-US" sz="1800" b="0"/>
                        <a:t>Math Honors</a:t>
                      </a:r>
                      <a:endParaRPr sz="1800" b="0"/>
                    </a:p>
                  </a:txBody>
                  <a:tcPr marL="91450" marR="91450" marT="45725" marB="45725">
                    <a:solidFill>
                      <a:schemeClr val="accent2">
                        <a:lumMod val="20000"/>
                        <a:lumOff val="80000"/>
                      </a:schemeClr>
                    </a:solidFill>
                  </a:tcPr>
                </a:tc>
                <a:tc>
                  <a:txBody>
                    <a:bodyPr/>
                    <a:lstStyle/>
                    <a:p>
                      <a:pPr marL="0" lvl="0" indent="0" algn="ctr" rtl="0">
                        <a:spcBef>
                          <a:spcPts val="0"/>
                        </a:spcBef>
                        <a:spcAft>
                          <a:spcPts val="0"/>
                        </a:spcAft>
                        <a:buNone/>
                      </a:pPr>
                      <a:r>
                        <a:rPr lang="en-US" sz="1800" b="0" dirty="0"/>
                        <a:t>25</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02"/>
                  </a:ext>
                </a:extLst>
              </a:tr>
              <a:tr h="378668">
                <a:tc>
                  <a:txBody>
                    <a:bodyPr/>
                    <a:lstStyle/>
                    <a:p>
                      <a:pPr marL="0" marR="0" lvl="0" indent="0" algn="l" rtl="0">
                        <a:spcBef>
                          <a:spcPts val="0"/>
                        </a:spcBef>
                        <a:spcAft>
                          <a:spcPts val="0"/>
                        </a:spcAft>
                        <a:buNone/>
                      </a:pPr>
                      <a:r>
                        <a:rPr lang="en-US" sz="1800" b="0"/>
                        <a:t>Math AP</a:t>
                      </a:r>
                      <a:endParaRPr sz="1800" b="0"/>
                    </a:p>
                  </a:txBody>
                  <a:tcPr marL="91450" marR="91450" marT="45725" marB="45725">
                    <a:solidFill>
                      <a:schemeClr val="accent2">
                        <a:lumMod val="40000"/>
                        <a:lumOff val="60000"/>
                      </a:schemeClr>
                    </a:solidFill>
                  </a:tcPr>
                </a:tc>
                <a:tc>
                  <a:txBody>
                    <a:bodyPr/>
                    <a:lstStyle/>
                    <a:p>
                      <a:pPr marL="0" lvl="0" indent="0" algn="ctr" rtl="0">
                        <a:spcBef>
                          <a:spcPts val="0"/>
                        </a:spcBef>
                        <a:spcAft>
                          <a:spcPts val="0"/>
                        </a:spcAft>
                        <a:buNone/>
                      </a:pPr>
                      <a:r>
                        <a:rPr lang="en-US" sz="1800" b="0" dirty="0"/>
                        <a:t>24</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3"/>
                  </a:ext>
                </a:extLst>
              </a:tr>
              <a:tr h="378668">
                <a:tc>
                  <a:txBody>
                    <a:bodyPr/>
                    <a:lstStyle/>
                    <a:p>
                      <a:pPr marL="0" marR="0" lvl="0" indent="0" algn="l" rtl="0">
                        <a:spcBef>
                          <a:spcPts val="0"/>
                        </a:spcBef>
                        <a:spcAft>
                          <a:spcPts val="0"/>
                        </a:spcAft>
                        <a:buNone/>
                      </a:pPr>
                      <a:r>
                        <a:rPr lang="en-US" sz="1800" b="0"/>
                        <a:t>Math Electives</a:t>
                      </a:r>
                      <a:endParaRPr sz="1800" b="0"/>
                    </a:p>
                  </a:txBody>
                  <a:tcPr marL="91450" marR="91450" marT="45725" marB="45725">
                    <a:solidFill>
                      <a:schemeClr val="accent2">
                        <a:lumMod val="20000"/>
                        <a:lumOff val="80000"/>
                      </a:schemeClr>
                    </a:solidFill>
                  </a:tcPr>
                </a:tc>
                <a:tc>
                  <a:txBody>
                    <a:bodyPr/>
                    <a:lstStyle/>
                    <a:p>
                      <a:pPr marL="0" lvl="0" indent="0" algn="ctr" rtl="0">
                        <a:spcBef>
                          <a:spcPts val="0"/>
                        </a:spcBef>
                        <a:spcAft>
                          <a:spcPts val="0"/>
                        </a:spcAft>
                        <a:buNone/>
                      </a:pPr>
                      <a:r>
                        <a:rPr lang="en-US" sz="1800" b="0" dirty="0"/>
                        <a:t>26</a:t>
                      </a:r>
                      <a:endParaRPr sz="1800" b="0" dirty="0"/>
                    </a:p>
                  </a:txBody>
                  <a:tcPr marL="91450" marR="91450" marT="45725" marB="45725">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378668">
                <a:tc>
                  <a:txBody>
                    <a:bodyPr/>
                    <a:lstStyle/>
                    <a:p>
                      <a:pPr marL="0" marR="0" lvl="0" indent="0" algn="l" rtl="0">
                        <a:spcBef>
                          <a:spcPts val="0"/>
                        </a:spcBef>
                        <a:spcAft>
                          <a:spcPts val="0"/>
                        </a:spcAft>
                        <a:buNone/>
                      </a:pPr>
                      <a:r>
                        <a:rPr lang="en-US" sz="1800" b="0" dirty="0"/>
                        <a:t>Regents Spanish</a:t>
                      </a:r>
                      <a:endParaRPr sz="1800" b="0" dirty="0"/>
                    </a:p>
                  </a:txBody>
                  <a:tcPr marL="91450" marR="91450" marT="45725" marB="45725">
                    <a:lnR w="12700" cap="flat" cmpd="sng" algn="ctr">
                      <a:solidFill>
                        <a:schemeClr val="tx1"/>
                      </a:solidFill>
                      <a:prstDash val="solid"/>
                      <a:round/>
                      <a:headEnd type="none" w="med" len="med"/>
                      <a:tailEnd type="none" w="med" len="med"/>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26</a:t>
                      </a:r>
                      <a:endParaRPr sz="1800" b="0" dirty="0"/>
                    </a:p>
                  </a:txBody>
                  <a:tcPr marL="91450" marR="91450" marT="45725" marB="45725">
                    <a:lnL w="12700" cap="flat" cmpd="sng" algn="ctr">
                      <a:solidFill>
                        <a:schemeClr val="tx1"/>
                      </a:solidFill>
                      <a:prstDash val="solid"/>
                      <a:round/>
                      <a:headEnd type="none" w="med" len="med"/>
                      <a:tailEnd type="none" w="med" len="med"/>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r h="378668">
                <a:tc>
                  <a:txBody>
                    <a:bodyPr/>
                    <a:lstStyle/>
                    <a:p>
                      <a:pPr marL="0" marR="0" lvl="0" indent="0" algn="l" rtl="0">
                        <a:spcBef>
                          <a:spcPts val="0"/>
                        </a:spcBef>
                        <a:spcAft>
                          <a:spcPts val="0"/>
                        </a:spcAft>
                        <a:buNone/>
                      </a:pPr>
                      <a:r>
                        <a:rPr lang="en-US" sz="1800" b="0" dirty="0"/>
                        <a:t>Spanish 1</a:t>
                      </a:r>
                      <a:endParaRPr sz="1800" b="0" dirty="0"/>
                    </a:p>
                  </a:txBody>
                  <a:tcPr marL="91450" marR="91450" marT="45725" marB="45725">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27</a:t>
                      </a:r>
                      <a:endParaRPr sz="1800" b="0" dirty="0"/>
                    </a:p>
                  </a:txBody>
                  <a:tcPr marL="91450" marR="91450" marT="45725" marB="45725">
                    <a:lnL w="12700" cap="flat" cmpd="sng" algn="ctr">
                      <a:solidFill>
                        <a:schemeClr val="tx1"/>
                      </a:solidFill>
                      <a:prstDash val="solid"/>
                      <a:round/>
                      <a:headEnd type="none" w="med" len="med"/>
                      <a:tailEnd type="none" w="med" len="med"/>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378668">
                <a:tc>
                  <a:txBody>
                    <a:bodyPr/>
                    <a:lstStyle/>
                    <a:p>
                      <a:pPr marL="0" marR="0" lvl="0" indent="0" algn="l" rtl="0">
                        <a:spcBef>
                          <a:spcPts val="0"/>
                        </a:spcBef>
                        <a:spcAft>
                          <a:spcPts val="0"/>
                        </a:spcAft>
                        <a:buNone/>
                      </a:pPr>
                      <a:r>
                        <a:rPr lang="en-US" sz="1800" b="0" dirty="0"/>
                        <a:t>Spanish Honors</a:t>
                      </a:r>
                      <a:endParaRPr sz="1800" b="0" dirty="0"/>
                    </a:p>
                  </a:txBody>
                  <a:tcPr marL="91450" marR="91450" marT="45725" marB="45725">
                    <a:lnR w="12700" cap="flat" cmpd="sng" algn="ctr">
                      <a:solidFill>
                        <a:schemeClr val="tx1"/>
                      </a:solidFill>
                      <a:prstDash val="solid"/>
                      <a:round/>
                      <a:headEnd type="none" w="med" len="med"/>
                      <a:tailEnd type="none" w="med" len="med"/>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26</a:t>
                      </a:r>
                      <a:endParaRPr sz="1800" b="0" dirty="0"/>
                    </a:p>
                  </a:txBody>
                  <a:tcPr marL="91450" marR="91450" marT="45725" marB="45725">
                    <a:lnL w="12700" cap="flat" cmpd="sng" algn="ctr">
                      <a:solidFill>
                        <a:schemeClr val="tx1"/>
                      </a:solidFill>
                      <a:prstDash val="solid"/>
                      <a:round/>
                      <a:headEnd type="none" w="med" len="med"/>
                      <a:tailEnd type="none" w="med" len="med"/>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7"/>
                  </a:ext>
                </a:extLst>
              </a:tr>
              <a:tr h="378668">
                <a:tc>
                  <a:txBody>
                    <a:bodyPr/>
                    <a:lstStyle/>
                    <a:p>
                      <a:pPr marL="0" marR="0" lvl="0" indent="0" algn="l" rtl="0">
                        <a:spcBef>
                          <a:spcPts val="0"/>
                        </a:spcBef>
                        <a:spcAft>
                          <a:spcPts val="0"/>
                        </a:spcAft>
                        <a:buNone/>
                      </a:pPr>
                      <a:r>
                        <a:rPr lang="en-US" sz="1800" b="0" dirty="0"/>
                        <a:t>Spanish IV</a:t>
                      </a:r>
                      <a:endParaRPr sz="1800" b="0" dirty="0"/>
                    </a:p>
                  </a:txBody>
                  <a:tcPr marL="91450" marR="91450" marT="45725" marB="45725">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27</a:t>
                      </a:r>
                      <a:endParaRPr sz="1800" b="0" dirty="0"/>
                    </a:p>
                  </a:txBody>
                  <a:tcPr marL="91450" marR="91450" marT="45725" marB="45725">
                    <a:lnL w="12700" cap="flat" cmpd="sng" algn="ctr">
                      <a:solidFill>
                        <a:schemeClr val="tx1"/>
                      </a:solidFill>
                      <a:prstDash val="solid"/>
                      <a:round/>
                      <a:headEnd type="none" w="med" len="med"/>
                      <a:tailEnd type="none" w="med" len="med"/>
                    </a:lnL>
                    <a:lnR w="12700" cap="flat" cmpd="sng">
                      <a:solidFill>
                        <a:schemeClr val="lt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8"/>
                  </a:ext>
                </a:extLst>
              </a:tr>
              <a:tr h="378668">
                <a:tc>
                  <a:txBody>
                    <a:bodyPr/>
                    <a:lstStyle/>
                    <a:p>
                      <a:pPr marL="0" marR="0" lvl="0" indent="0" algn="l" rtl="0">
                        <a:spcBef>
                          <a:spcPts val="0"/>
                        </a:spcBef>
                        <a:spcAft>
                          <a:spcPts val="0"/>
                        </a:spcAft>
                        <a:buNone/>
                      </a:pPr>
                      <a:r>
                        <a:rPr lang="en-US" sz="1800" b="0" dirty="0"/>
                        <a:t>Spanish AP</a:t>
                      </a:r>
                      <a:endParaRPr sz="1800" b="0" dirty="0"/>
                    </a:p>
                  </a:txBody>
                  <a:tcPr marL="91450" marR="91450" marT="45725" marB="45725">
                    <a:lnR w="12700" cap="flat" cmpd="sng" algn="ctr">
                      <a:solidFill>
                        <a:schemeClr val="tx1"/>
                      </a:solidFill>
                      <a:prstDash val="solid"/>
                      <a:round/>
                      <a:headEnd type="none" w="med" len="med"/>
                      <a:tailEnd type="none" w="med" len="med"/>
                    </a:lnR>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24</a:t>
                      </a:r>
                      <a:endParaRPr sz="1800" b="0" dirty="0"/>
                    </a:p>
                  </a:txBody>
                  <a:tcPr marL="91450" marR="91450"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9"/>
                  </a:ext>
                </a:extLst>
              </a:tr>
              <a:tr h="378668">
                <a:tc>
                  <a:txBody>
                    <a:bodyPr/>
                    <a:lstStyle/>
                    <a:p>
                      <a:pPr marL="0" marR="0" lvl="0" indent="0" algn="l" rtl="0">
                        <a:spcBef>
                          <a:spcPts val="0"/>
                        </a:spcBef>
                        <a:spcAft>
                          <a:spcPts val="0"/>
                        </a:spcAft>
                        <a:buNone/>
                      </a:pPr>
                      <a:r>
                        <a:rPr lang="en-US" sz="1800" b="0"/>
                        <a:t>Physical Education</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26</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10"/>
                  </a:ext>
                </a:extLst>
              </a:tr>
              <a:tr h="378668">
                <a:tc>
                  <a:txBody>
                    <a:bodyPr/>
                    <a:lstStyle/>
                    <a:p>
                      <a:pPr marL="0" marR="0" lvl="0" indent="0" algn="l" rtl="0">
                        <a:spcBef>
                          <a:spcPts val="0"/>
                        </a:spcBef>
                        <a:spcAft>
                          <a:spcPts val="0"/>
                        </a:spcAft>
                        <a:buNone/>
                      </a:pPr>
                      <a:r>
                        <a:rPr lang="en-US" sz="1800" b="0"/>
                        <a:t>Health </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25</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11"/>
                  </a:ext>
                </a:extLst>
              </a:tr>
              <a:tr h="378668">
                <a:tc>
                  <a:txBody>
                    <a:bodyPr/>
                    <a:lstStyle/>
                    <a:p>
                      <a:pPr marL="0" marR="0" lvl="0" indent="0" algn="l" rtl="0">
                        <a:spcBef>
                          <a:spcPts val="0"/>
                        </a:spcBef>
                        <a:spcAft>
                          <a:spcPts val="0"/>
                        </a:spcAft>
                        <a:buNone/>
                      </a:pPr>
                      <a:r>
                        <a:rPr lang="en-US" sz="1800" b="0"/>
                        <a:t>Business</a:t>
                      </a:r>
                      <a:endParaRPr sz="1800" b="0"/>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US" sz="1800" b="0" dirty="0"/>
                        <a:t>26</a:t>
                      </a:r>
                      <a:endParaRPr sz="1800" b="0" dirty="0"/>
                    </a:p>
                  </a:txBody>
                  <a:tcPr marL="91450" marR="91450" marT="45725" marB="45725">
                    <a:solidFill>
                      <a:schemeClr val="accent2">
                        <a:lumMod val="20000"/>
                        <a:lumOff val="80000"/>
                      </a:schemeClr>
                    </a:solidFill>
                  </a:tcPr>
                </a:tc>
                <a:extLst>
                  <a:ext uri="{0D108BD9-81ED-4DB2-BD59-A6C34878D82A}">
                    <a16:rowId xmlns:a16="http://schemas.microsoft.com/office/drawing/2014/main" val="10012"/>
                  </a:ext>
                </a:extLst>
              </a:tr>
              <a:tr h="378668">
                <a:tc>
                  <a:txBody>
                    <a:bodyPr/>
                    <a:lstStyle/>
                    <a:p>
                      <a:pPr marL="0" marR="0" lvl="0" indent="0" algn="l" rtl="0">
                        <a:spcBef>
                          <a:spcPts val="0"/>
                        </a:spcBef>
                        <a:spcAft>
                          <a:spcPts val="0"/>
                        </a:spcAft>
                        <a:buNone/>
                      </a:pPr>
                      <a:r>
                        <a:rPr lang="en-US" sz="1800" b="0"/>
                        <a:t>Art</a:t>
                      </a:r>
                      <a:endParaRPr sz="1800" b="0"/>
                    </a:p>
                  </a:txBody>
                  <a:tcPr marL="91450" marR="91450" marT="45725" marB="45725">
                    <a:solidFill>
                      <a:schemeClr val="accent2">
                        <a:lumMod val="40000"/>
                        <a:lumOff val="60000"/>
                      </a:schemeClr>
                    </a:solidFill>
                  </a:tcPr>
                </a:tc>
                <a:tc>
                  <a:txBody>
                    <a:bodyPr/>
                    <a:lstStyle/>
                    <a:p>
                      <a:pPr marL="0" marR="0" lvl="0" indent="0" algn="ctr" rtl="0">
                        <a:spcBef>
                          <a:spcPts val="0"/>
                        </a:spcBef>
                        <a:spcAft>
                          <a:spcPts val="0"/>
                        </a:spcAft>
                        <a:buNone/>
                      </a:pPr>
                      <a:r>
                        <a:rPr lang="en-US" sz="1800" b="0" dirty="0"/>
                        <a:t>25</a:t>
                      </a:r>
                      <a:endParaRPr sz="1800" b="0"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625792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336885" y="379379"/>
            <a:ext cx="11559940" cy="1070042"/>
          </a:xfrm>
          <a:prstGeom prst="rect">
            <a:avLst/>
          </a:prstGeom>
          <a:solidFill>
            <a:srgbClr val="942020"/>
          </a:solidFill>
          <a:ln w="76200">
            <a:solidFill>
              <a:srgbClr val="000000"/>
            </a:solidFill>
            <a:round/>
          </a:ln>
        </p:spPr>
        <p:txBody>
          <a:bodyPr vert="horz" lIns="91440" tIns="45720" rIns="91440" bIns="45720" rtlCol="0" anchor="ctr">
            <a:noAutofit/>
          </a:bodyPr>
          <a:lstStyle/>
          <a:p>
            <a:pPr algn="ctr" defTabSz="914400">
              <a:spcBef>
                <a:spcPct val="0"/>
              </a:spcBef>
            </a:pPr>
            <a:r>
              <a:rPr lang="en-US" sz="2800" b="1" u="sng" dirty="0" smtClean="0">
                <a:solidFill>
                  <a:srgbClr val="FFFFFF"/>
                </a:solidFill>
              </a:rPr>
              <a:t>South Huntington UFSD</a:t>
            </a:r>
          </a:p>
          <a:p>
            <a:pPr algn="ctr" defTabSz="914400">
              <a:spcBef>
                <a:spcPct val="0"/>
              </a:spcBef>
            </a:pPr>
            <a:r>
              <a:rPr lang="en-US" sz="2800" b="1" u="sng" dirty="0" smtClean="0">
                <a:solidFill>
                  <a:srgbClr val="FFFFFF"/>
                </a:solidFill>
              </a:rPr>
              <a:t>AMERICAN </a:t>
            </a:r>
            <a:r>
              <a:rPr lang="en-US" sz="2800" b="1" u="sng" dirty="0">
                <a:solidFill>
                  <a:srgbClr val="FFFFFF"/>
                </a:solidFill>
              </a:rPr>
              <a:t>RESCUE </a:t>
            </a:r>
            <a:r>
              <a:rPr lang="en-US" sz="2800" b="1" u="sng" dirty="0" smtClean="0">
                <a:solidFill>
                  <a:srgbClr val="FFFFFF"/>
                </a:solidFill>
              </a:rPr>
              <a:t>PLAN (ARP) ALLOCATION </a:t>
            </a:r>
            <a:r>
              <a:rPr lang="en-US" sz="2800" b="1" u="sng" dirty="0">
                <a:solidFill>
                  <a:srgbClr val="FFFFFF"/>
                </a:solidFill>
              </a:rPr>
              <a:t>SUMMARY</a:t>
            </a:r>
          </a:p>
        </p:txBody>
      </p:sp>
      <p:sp>
        <p:nvSpPr>
          <p:cNvPr id="4" name="Rectangle 3"/>
          <p:cNvSpPr/>
          <p:nvPr/>
        </p:nvSpPr>
        <p:spPr>
          <a:xfrm>
            <a:off x="336886" y="1664891"/>
            <a:ext cx="11559940" cy="5056924"/>
          </a:xfrm>
          <a:prstGeom prst="rect">
            <a:avLst/>
          </a:prstGeom>
          <a:solidFill>
            <a:srgbClr val="942020"/>
          </a:solidFill>
          <a:ln w="76200">
            <a:solidFill>
              <a:srgbClr val="000000"/>
            </a:solidFill>
            <a:round/>
          </a:ln>
        </p:spPr>
        <p:txBody>
          <a:bodyPr vert="horz" lIns="91440" tIns="45720" rIns="91440" bIns="45720" rtlCol="0" anchor="ctr">
            <a:noAutofit/>
          </a:bodyPr>
          <a:lstStyle/>
          <a:p>
            <a:pPr defTabSz="914400">
              <a:spcBef>
                <a:spcPct val="0"/>
              </a:spcBef>
            </a:pPr>
            <a:r>
              <a:rPr lang="en-US" dirty="0" smtClean="0">
                <a:solidFill>
                  <a:srgbClr val="FFFFFF"/>
                </a:solidFill>
              </a:rPr>
              <a:t>	</a:t>
            </a:r>
            <a:r>
              <a:rPr lang="en-US" u="sng" dirty="0" smtClean="0">
                <a:solidFill>
                  <a:srgbClr val="FFFFFF"/>
                </a:solidFill>
              </a:rPr>
              <a:t>Grants</a:t>
            </a:r>
            <a:r>
              <a:rPr lang="en-US" dirty="0" smtClean="0">
                <a:solidFill>
                  <a:srgbClr val="FFFFFF"/>
                </a:solidFill>
              </a:rPr>
              <a:t>							</a:t>
            </a:r>
            <a:r>
              <a:rPr lang="en-US" u="sng" dirty="0" smtClean="0">
                <a:solidFill>
                  <a:srgbClr val="FFFFFF"/>
                </a:solidFill>
              </a:rPr>
              <a:t>Funding</a:t>
            </a:r>
          </a:p>
          <a:p>
            <a:pPr defTabSz="914400">
              <a:spcBef>
                <a:spcPct val="0"/>
              </a:spcBef>
            </a:pPr>
            <a:r>
              <a:rPr lang="en-US" dirty="0" smtClean="0">
                <a:solidFill>
                  <a:srgbClr val="FFFFFF"/>
                </a:solidFill>
              </a:rPr>
              <a:t>	ARP </a:t>
            </a:r>
            <a:r>
              <a:rPr lang="en-US" dirty="0" smtClean="0">
                <a:solidFill>
                  <a:srgbClr val="FFFFFF"/>
                </a:solidFill>
              </a:rPr>
              <a:t>ESSER 3						</a:t>
            </a:r>
            <a:r>
              <a:rPr lang="en-US" dirty="0" smtClean="0">
                <a:solidFill>
                  <a:srgbClr val="FFFFFF"/>
                </a:solidFill>
              </a:rPr>
              <a:t>$ </a:t>
            </a:r>
            <a:r>
              <a:rPr lang="en-US" dirty="0" smtClean="0">
                <a:solidFill>
                  <a:srgbClr val="FFFFFF"/>
                </a:solidFill>
              </a:rPr>
              <a:t>5,465,089</a:t>
            </a:r>
          </a:p>
          <a:p>
            <a:pPr defTabSz="914400">
              <a:spcBef>
                <a:spcPct val="0"/>
              </a:spcBef>
            </a:pPr>
            <a:endParaRPr lang="en-US" dirty="0" smtClean="0">
              <a:solidFill>
                <a:srgbClr val="FFFFFF"/>
              </a:solidFill>
            </a:endParaRPr>
          </a:p>
          <a:p>
            <a:pPr defTabSz="914400">
              <a:spcBef>
                <a:spcPct val="0"/>
              </a:spcBef>
            </a:pPr>
            <a:r>
              <a:rPr lang="en-US" dirty="0" smtClean="0">
                <a:solidFill>
                  <a:srgbClr val="FFFFFF"/>
                </a:solidFill>
              </a:rPr>
              <a:t>	ARP </a:t>
            </a:r>
            <a:r>
              <a:rPr lang="en-US" dirty="0" smtClean="0">
                <a:solidFill>
                  <a:srgbClr val="FFFFFF"/>
                </a:solidFill>
              </a:rPr>
              <a:t>SUMMER ENRICHMENT				</a:t>
            </a:r>
            <a:r>
              <a:rPr lang="en-US" dirty="0" smtClean="0">
                <a:solidFill>
                  <a:srgbClr val="FFFFFF"/>
                </a:solidFill>
              </a:rPr>
              <a:t>$    </a:t>
            </a:r>
            <a:r>
              <a:rPr lang="en-US" dirty="0" smtClean="0">
                <a:solidFill>
                  <a:srgbClr val="FFFFFF"/>
                </a:solidFill>
              </a:rPr>
              <a:t>584,066</a:t>
            </a:r>
          </a:p>
          <a:p>
            <a:pPr defTabSz="914400">
              <a:spcBef>
                <a:spcPct val="0"/>
              </a:spcBef>
            </a:pPr>
            <a:endParaRPr lang="en-US" dirty="0" smtClean="0">
              <a:solidFill>
                <a:srgbClr val="FFFFFF"/>
              </a:solidFill>
            </a:endParaRPr>
          </a:p>
          <a:p>
            <a:pPr defTabSz="914400">
              <a:spcBef>
                <a:spcPct val="0"/>
              </a:spcBef>
            </a:pPr>
            <a:r>
              <a:rPr lang="en-US" dirty="0" smtClean="0">
                <a:solidFill>
                  <a:srgbClr val="FFFFFF"/>
                </a:solidFill>
              </a:rPr>
              <a:t>	ARP </a:t>
            </a:r>
            <a:r>
              <a:rPr lang="en-US" dirty="0" smtClean="0">
                <a:solidFill>
                  <a:srgbClr val="FFFFFF"/>
                </a:solidFill>
              </a:rPr>
              <a:t>COMPREHENSIVE AFTER SCHOOL			$    584,066</a:t>
            </a:r>
          </a:p>
          <a:p>
            <a:pPr defTabSz="914400">
              <a:spcBef>
                <a:spcPct val="0"/>
              </a:spcBef>
            </a:pPr>
            <a:endParaRPr lang="en-US" dirty="0" smtClean="0">
              <a:solidFill>
                <a:srgbClr val="FFFFFF"/>
              </a:solidFill>
            </a:endParaRPr>
          </a:p>
          <a:p>
            <a:pPr defTabSz="914400">
              <a:spcBef>
                <a:spcPct val="0"/>
              </a:spcBef>
            </a:pPr>
            <a:r>
              <a:rPr lang="en-US" dirty="0" smtClean="0">
                <a:solidFill>
                  <a:srgbClr val="FFFFFF"/>
                </a:solidFill>
              </a:rPr>
              <a:t>	ARP </a:t>
            </a:r>
            <a:r>
              <a:rPr lang="en-US" dirty="0" smtClean="0">
                <a:solidFill>
                  <a:srgbClr val="FFFFFF"/>
                </a:solidFill>
              </a:rPr>
              <a:t>LEARNING LOSS					</a:t>
            </a:r>
            <a:r>
              <a:rPr lang="en-US" u="sng" dirty="0" smtClean="0">
                <a:solidFill>
                  <a:srgbClr val="FFFFFF"/>
                </a:solidFill>
              </a:rPr>
              <a:t>$ 2,920,248</a:t>
            </a:r>
            <a:r>
              <a:rPr lang="en-US" dirty="0" smtClean="0">
                <a:solidFill>
                  <a:srgbClr val="FFFFFF"/>
                </a:solidFill>
              </a:rPr>
              <a:t>   </a:t>
            </a:r>
          </a:p>
          <a:p>
            <a:pPr defTabSz="914400">
              <a:spcBef>
                <a:spcPct val="0"/>
              </a:spcBef>
            </a:pPr>
            <a:endParaRPr lang="en-US" dirty="0">
              <a:solidFill>
                <a:srgbClr val="FFFFFF"/>
              </a:solidFill>
            </a:endParaRPr>
          </a:p>
          <a:p>
            <a:pPr defTabSz="914400">
              <a:spcBef>
                <a:spcPct val="0"/>
              </a:spcBef>
            </a:pPr>
            <a:endParaRPr lang="en-US" dirty="0" smtClean="0">
              <a:solidFill>
                <a:srgbClr val="FFFFFF"/>
              </a:solidFill>
            </a:endParaRPr>
          </a:p>
          <a:p>
            <a:pPr defTabSz="914400">
              <a:spcBef>
                <a:spcPct val="0"/>
              </a:spcBef>
            </a:pPr>
            <a:r>
              <a:rPr lang="en-US" dirty="0" smtClean="0">
                <a:solidFill>
                  <a:srgbClr val="FFFFFF"/>
                </a:solidFill>
              </a:rPr>
              <a:t>	Total </a:t>
            </a:r>
            <a:r>
              <a:rPr lang="en-US" dirty="0">
                <a:solidFill>
                  <a:srgbClr val="FFFFFF"/>
                </a:solidFill>
              </a:rPr>
              <a:t>ARP Allocation 					$ </a:t>
            </a:r>
            <a:r>
              <a:rPr lang="en-US" dirty="0" smtClean="0">
                <a:solidFill>
                  <a:srgbClr val="FFFFFF"/>
                </a:solidFill>
              </a:rPr>
              <a:t>9,553,469</a:t>
            </a:r>
          </a:p>
          <a:p>
            <a:pPr defTabSz="914400">
              <a:spcBef>
                <a:spcPct val="0"/>
              </a:spcBef>
            </a:pPr>
            <a:r>
              <a:rPr lang="en-US" dirty="0" smtClean="0">
                <a:solidFill>
                  <a:srgbClr val="FFFFFF"/>
                </a:solidFill>
              </a:rPr>
              <a:t> </a:t>
            </a:r>
            <a:endParaRPr lang="en-US" dirty="0">
              <a:solidFill>
                <a:srgbClr val="FFFFFF"/>
              </a:solidFill>
            </a:endParaRPr>
          </a:p>
          <a:p>
            <a:pPr defTabSz="914400">
              <a:spcBef>
                <a:spcPct val="0"/>
              </a:spcBef>
            </a:pPr>
            <a:r>
              <a:rPr lang="en-US" dirty="0" smtClean="0">
                <a:solidFill>
                  <a:srgbClr val="FFFFFF"/>
                </a:solidFill>
              </a:rPr>
              <a:t>	</a:t>
            </a:r>
            <a:endParaRPr lang="en-US" dirty="0">
              <a:solidFill>
                <a:srgbClr val="FFFFFF"/>
              </a:solidFill>
            </a:endParaRPr>
          </a:p>
        </p:txBody>
      </p:sp>
    </p:spTree>
    <p:extLst>
      <p:ext uri="{BB962C8B-B14F-4D97-AF65-F5344CB8AC3E}">
        <p14:creationId xmlns:p14="http://schemas.microsoft.com/office/powerpoint/2010/main" val="41510645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394637" y="369754"/>
            <a:ext cx="11617692" cy="1070042"/>
          </a:xfrm>
          <a:prstGeom prst="rect">
            <a:avLst/>
          </a:prstGeom>
          <a:solidFill>
            <a:srgbClr val="942020"/>
          </a:solidFill>
          <a:ln w="76200">
            <a:solidFill>
              <a:srgbClr val="000000"/>
            </a:solidFill>
            <a:round/>
          </a:ln>
        </p:spPr>
        <p:txBody>
          <a:bodyPr vert="horz" lIns="91440" tIns="45720" rIns="91440" bIns="45720" rtlCol="0" anchor="ctr">
            <a:noAutofit/>
          </a:bodyPr>
          <a:lstStyle/>
          <a:p>
            <a:pPr algn="ctr" defTabSz="914400">
              <a:spcBef>
                <a:spcPct val="0"/>
              </a:spcBef>
            </a:pPr>
            <a:r>
              <a:rPr lang="en-US" sz="3000" b="1" u="sng" dirty="0" smtClean="0">
                <a:solidFill>
                  <a:srgbClr val="FFFFFF"/>
                </a:solidFill>
              </a:rPr>
              <a:t>AMERICAN </a:t>
            </a:r>
            <a:r>
              <a:rPr lang="en-US" sz="3000" b="1" u="sng" dirty="0">
                <a:solidFill>
                  <a:srgbClr val="FFFFFF"/>
                </a:solidFill>
              </a:rPr>
              <a:t>RESCUE </a:t>
            </a:r>
            <a:r>
              <a:rPr lang="en-US" sz="3000" b="1" u="sng" dirty="0" smtClean="0">
                <a:solidFill>
                  <a:srgbClr val="FFFFFF"/>
                </a:solidFill>
              </a:rPr>
              <a:t>PLAN</a:t>
            </a:r>
          </a:p>
          <a:p>
            <a:pPr algn="ctr" defTabSz="914400">
              <a:spcBef>
                <a:spcPct val="0"/>
              </a:spcBef>
            </a:pPr>
            <a:r>
              <a:rPr lang="en-US" sz="3000" b="1" u="sng" dirty="0" smtClean="0">
                <a:solidFill>
                  <a:srgbClr val="FFFFFF"/>
                </a:solidFill>
              </a:rPr>
              <a:t>ARP – ESSER 3</a:t>
            </a:r>
            <a:endParaRPr lang="en-US" sz="3000" b="1" u="sng" dirty="0">
              <a:solidFill>
                <a:srgbClr val="FFFFFF"/>
              </a:solidFill>
            </a:endParaRPr>
          </a:p>
        </p:txBody>
      </p:sp>
      <p:sp>
        <p:nvSpPr>
          <p:cNvPr id="4" name="Rectangle 3"/>
          <p:cNvSpPr/>
          <p:nvPr/>
        </p:nvSpPr>
        <p:spPr>
          <a:xfrm>
            <a:off x="394637" y="1590075"/>
            <a:ext cx="11617691" cy="5056924"/>
          </a:xfrm>
          <a:prstGeom prst="rect">
            <a:avLst/>
          </a:prstGeom>
          <a:solidFill>
            <a:srgbClr val="942020"/>
          </a:solidFill>
          <a:ln w="76200">
            <a:solidFill>
              <a:srgbClr val="000000"/>
            </a:solidFill>
            <a:round/>
          </a:ln>
        </p:spPr>
        <p:txBody>
          <a:bodyPr vert="horz" lIns="91440" tIns="45720" rIns="91440" bIns="45720" rtlCol="0" anchor="ctr">
            <a:noAutofit/>
          </a:bodyPr>
          <a:lstStyle/>
          <a:p>
            <a:pPr defTabSz="914400">
              <a:spcBef>
                <a:spcPct val="0"/>
              </a:spcBef>
            </a:pPr>
            <a:endParaRPr lang="en-US" sz="1600" dirty="0" smtClean="0">
              <a:solidFill>
                <a:srgbClr val="FFFFFF"/>
              </a:solidFill>
            </a:endParaRPr>
          </a:p>
          <a:p>
            <a:pPr defTabSz="914400">
              <a:spcBef>
                <a:spcPct val="0"/>
              </a:spcBef>
            </a:pPr>
            <a:endParaRPr lang="en-US" sz="1600" dirty="0">
              <a:solidFill>
                <a:srgbClr val="FFFFFF"/>
              </a:solidFill>
            </a:endParaRPr>
          </a:p>
          <a:p>
            <a:pPr defTabSz="914400">
              <a:spcBef>
                <a:spcPct val="0"/>
              </a:spcBef>
            </a:pPr>
            <a:r>
              <a:rPr lang="en-US" sz="1600" dirty="0" smtClean="0">
                <a:solidFill>
                  <a:srgbClr val="FFFFFF"/>
                </a:solidFill>
              </a:rPr>
              <a:t>TOTAL ALLOCATION:   						   	              $ 5,465,089</a:t>
            </a:r>
          </a:p>
          <a:p>
            <a:pPr defTabSz="914400">
              <a:spcBef>
                <a:spcPct val="0"/>
              </a:spcBef>
            </a:pPr>
            <a:endParaRPr lang="en-US" dirty="0">
              <a:solidFill>
                <a:srgbClr val="FFFFFF"/>
              </a:solidFill>
            </a:endParaRPr>
          </a:p>
          <a:p>
            <a:pPr defTabSz="914400">
              <a:spcBef>
                <a:spcPct val="0"/>
              </a:spcBef>
            </a:pPr>
            <a:r>
              <a:rPr lang="en-US" sz="1400" u="sng" dirty="0" smtClean="0">
                <a:solidFill>
                  <a:srgbClr val="FFFFFF"/>
                </a:solidFill>
              </a:rPr>
              <a:t>Instructional Salaries &amp; Benefits:		$1,135,089</a:t>
            </a:r>
            <a:r>
              <a:rPr lang="en-US" sz="1400" dirty="0" smtClean="0">
                <a:solidFill>
                  <a:srgbClr val="FFFFFF"/>
                </a:solidFill>
              </a:rPr>
              <a:t>        </a:t>
            </a:r>
            <a:r>
              <a:rPr lang="en-US" sz="1400" dirty="0" smtClean="0">
                <a:solidFill>
                  <a:srgbClr val="FFFFFF"/>
                </a:solidFill>
              </a:rPr>
              <a:t>                  </a:t>
            </a:r>
            <a:r>
              <a:rPr lang="en-US" sz="1400" u="sng" dirty="0" smtClean="0">
                <a:solidFill>
                  <a:srgbClr val="FFFFFF"/>
                </a:solidFill>
              </a:rPr>
              <a:t>Contract Services:                                                           $250,000 </a:t>
            </a:r>
          </a:p>
          <a:p>
            <a:pPr defTabSz="914400">
              <a:spcBef>
                <a:spcPct val="0"/>
              </a:spcBef>
            </a:pPr>
            <a:r>
              <a:rPr lang="en-US" sz="1400" dirty="0" smtClean="0">
                <a:solidFill>
                  <a:srgbClr val="FFFFFF"/>
                </a:solidFill>
              </a:rPr>
              <a:t>-Enhanced Summer Literacy &amp; Jump Start Programs                </a:t>
            </a:r>
            <a:r>
              <a:rPr lang="en-US" sz="1400" dirty="0" smtClean="0">
                <a:solidFill>
                  <a:srgbClr val="FFFFFF"/>
                </a:solidFill>
              </a:rPr>
              <a:t>                  </a:t>
            </a:r>
            <a:r>
              <a:rPr lang="en-US" sz="1400" dirty="0" smtClean="0">
                <a:solidFill>
                  <a:srgbClr val="FFFFFF"/>
                </a:solidFill>
              </a:rPr>
              <a:t>-Summer Contract Transportation Services for Enhanced</a:t>
            </a:r>
          </a:p>
          <a:p>
            <a:pPr defTabSz="914400">
              <a:spcBef>
                <a:spcPct val="0"/>
              </a:spcBef>
            </a:pPr>
            <a:r>
              <a:rPr lang="en-US" sz="1400" dirty="0" smtClean="0">
                <a:solidFill>
                  <a:srgbClr val="FFFFFF"/>
                </a:solidFill>
              </a:rPr>
              <a:t>-Summer Program Grades 9-10                                          	</a:t>
            </a:r>
            <a:r>
              <a:rPr lang="en-US" sz="1400" dirty="0">
                <a:solidFill>
                  <a:srgbClr val="FFFFFF"/>
                </a:solidFill>
              </a:rPr>
              <a:t> </a:t>
            </a:r>
            <a:r>
              <a:rPr lang="en-US" sz="1400" dirty="0" smtClean="0">
                <a:solidFill>
                  <a:srgbClr val="FFFFFF"/>
                </a:solidFill>
              </a:rPr>
              <a:t>    </a:t>
            </a:r>
            <a:r>
              <a:rPr lang="en-US" sz="1400" dirty="0" smtClean="0">
                <a:solidFill>
                  <a:srgbClr val="FFFFFF"/>
                </a:solidFill>
              </a:rPr>
              <a:t>                         </a:t>
            </a:r>
            <a:r>
              <a:rPr lang="en-US" sz="1400" dirty="0" smtClean="0">
                <a:solidFill>
                  <a:srgbClr val="FFFFFF"/>
                </a:solidFill>
              </a:rPr>
              <a:t>&amp; </a:t>
            </a:r>
            <a:r>
              <a:rPr lang="en-US" sz="1400" dirty="0">
                <a:solidFill>
                  <a:srgbClr val="FFFFFF"/>
                </a:solidFill>
              </a:rPr>
              <a:t>Expanded Summer  </a:t>
            </a:r>
            <a:r>
              <a:rPr lang="en-US" sz="1400" dirty="0" smtClean="0">
                <a:solidFill>
                  <a:srgbClr val="FFFFFF"/>
                </a:solidFill>
              </a:rPr>
              <a:t>Programs                                         </a:t>
            </a:r>
          </a:p>
          <a:p>
            <a:pPr defTabSz="914400">
              <a:spcBef>
                <a:spcPct val="0"/>
              </a:spcBef>
            </a:pPr>
            <a:r>
              <a:rPr lang="en-US" sz="1400" dirty="0" smtClean="0">
                <a:solidFill>
                  <a:srgbClr val="FFFFFF"/>
                </a:solidFill>
              </a:rPr>
              <a:t>-District-run Summer Program Grades 6-8 </a:t>
            </a:r>
          </a:p>
          <a:p>
            <a:pPr defTabSz="914400">
              <a:spcBef>
                <a:spcPct val="0"/>
              </a:spcBef>
            </a:pPr>
            <a:r>
              <a:rPr lang="en-US" sz="1400" dirty="0">
                <a:solidFill>
                  <a:srgbClr val="FFFFFF"/>
                </a:solidFill>
              </a:rPr>
              <a:t> </a:t>
            </a:r>
            <a:r>
              <a:rPr lang="en-US" sz="1400" dirty="0" smtClean="0">
                <a:solidFill>
                  <a:srgbClr val="FFFFFF"/>
                </a:solidFill>
              </a:rPr>
              <a:t> &amp; Enrichment Grades 6-12</a:t>
            </a:r>
          </a:p>
          <a:p>
            <a:pPr defTabSz="914400">
              <a:spcBef>
                <a:spcPct val="0"/>
              </a:spcBef>
            </a:pPr>
            <a:r>
              <a:rPr lang="en-US" sz="1400" dirty="0" smtClean="0">
                <a:solidFill>
                  <a:srgbClr val="FFFFFF"/>
                </a:solidFill>
              </a:rPr>
              <a:t>-Summer Social / Emotional Support &amp; Planning</a:t>
            </a:r>
          </a:p>
          <a:p>
            <a:pPr defTabSz="914400">
              <a:spcBef>
                <a:spcPct val="0"/>
              </a:spcBef>
            </a:pPr>
            <a:r>
              <a:rPr lang="en-US" sz="1400" dirty="0" smtClean="0">
                <a:solidFill>
                  <a:srgbClr val="FFFFFF"/>
                </a:solidFill>
              </a:rPr>
              <a:t>-Walt Whitman HS Guidance Counselor 		     </a:t>
            </a:r>
            <a:r>
              <a:rPr lang="en-US" sz="1400" dirty="0" smtClean="0">
                <a:solidFill>
                  <a:srgbClr val="FFFFFF"/>
                </a:solidFill>
              </a:rPr>
              <a:t>                     </a:t>
            </a:r>
            <a:r>
              <a:rPr lang="en-US" sz="1400" u="sng" dirty="0" smtClean="0">
                <a:solidFill>
                  <a:srgbClr val="FFFFFF"/>
                </a:solidFill>
              </a:rPr>
              <a:t>Supplies &amp; Materials	                                            $80,000</a:t>
            </a:r>
          </a:p>
          <a:p>
            <a:pPr defTabSz="914400">
              <a:spcBef>
                <a:spcPct val="0"/>
              </a:spcBef>
            </a:pPr>
            <a:r>
              <a:rPr lang="en-US" sz="1400" dirty="0" smtClean="0">
                <a:solidFill>
                  <a:srgbClr val="FFFFFF"/>
                </a:solidFill>
              </a:rPr>
              <a:t>-District Wide School Psychologist                                            </a:t>
            </a:r>
            <a:r>
              <a:rPr lang="en-US" sz="1400" dirty="0" smtClean="0">
                <a:solidFill>
                  <a:srgbClr val="FFFFFF"/>
                </a:solidFill>
              </a:rPr>
              <a:t>                    </a:t>
            </a:r>
            <a:r>
              <a:rPr lang="en-US" sz="1400" dirty="0" smtClean="0">
                <a:solidFill>
                  <a:srgbClr val="FFFFFF"/>
                </a:solidFill>
              </a:rPr>
              <a:t>-My View Literacy 2022 Reading Intensive Learning License (K-5)</a:t>
            </a:r>
          </a:p>
          <a:p>
            <a:pPr defTabSz="914400">
              <a:spcBef>
                <a:spcPct val="0"/>
              </a:spcBef>
            </a:pPr>
            <a:r>
              <a:rPr lang="en-US" sz="1400" dirty="0" smtClean="0">
                <a:solidFill>
                  <a:srgbClr val="FFFFFF"/>
                </a:solidFill>
              </a:rPr>
              <a:t>-Reading Teacher (</a:t>
            </a:r>
            <a:r>
              <a:rPr lang="en-US" sz="1400" dirty="0" err="1" smtClean="0">
                <a:solidFill>
                  <a:srgbClr val="FFFFFF"/>
                </a:solidFill>
              </a:rPr>
              <a:t>Countrywood</a:t>
            </a:r>
            <a:r>
              <a:rPr lang="en-US" sz="1400" dirty="0" smtClean="0">
                <a:solidFill>
                  <a:srgbClr val="FFFFFF"/>
                </a:solidFill>
              </a:rPr>
              <a:t> &amp; Maplewood)                        </a:t>
            </a:r>
            <a:r>
              <a:rPr lang="en-US" sz="1400" dirty="0" smtClean="0">
                <a:solidFill>
                  <a:srgbClr val="FFFFFF"/>
                </a:solidFill>
              </a:rPr>
              <a:t>                   </a:t>
            </a:r>
            <a:r>
              <a:rPr lang="en-US" sz="1400" dirty="0" smtClean="0">
                <a:solidFill>
                  <a:srgbClr val="FFFFFF"/>
                </a:solidFill>
              </a:rPr>
              <a:t>-Benchmark Assessments Systems – Math &amp; Literacy K-5 </a:t>
            </a:r>
          </a:p>
          <a:p>
            <a:pPr defTabSz="914400">
              <a:spcBef>
                <a:spcPct val="0"/>
              </a:spcBef>
            </a:pPr>
            <a:r>
              <a:rPr lang="en-US" sz="1400" dirty="0" smtClean="0">
                <a:solidFill>
                  <a:srgbClr val="FFFFFF"/>
                </a:solidFill>
              </a:rPr>
              <a:t>-Elementary Special Education Teachers (2) K-5                         </a:t>
            </a:r>
            <a:r>
              <a:rPr lang="en-US" sz="1400" dirty="0" smtClean="0">
                <a:solidFill>
                  <a:srgbClr val="FFFFFF"/>
                </a:solidFill>
              </a:rPr>
              <a:t>                 -</a:t>
            </a:r>
            <a:r>
              <a:rPr lang="en-US" sz="1400" dirty="0" smtClean="0">
                <a:solidFill>
                  <a:srgbClr val="FFFFFF"/>
                </a:solidFill>
              </a:rPr>
              <a:t>Governance in America textbooks </a:t>
            </a:r>
          </a:p>
          <a:p>
            <a:pPr defTabSz="914400">
              <a:spcBef>
                <a:spcPct val="0"/>
              </a:spcBef>
            </a:pPr>
            <a:r>
              <a:rPr lang="en-US" sz="1400" dirty="0" smtClean="0">
                <a:solidFill>
                  <a:srgbClr val="FFFFFF"/>
                </a:solidFill>
              </a:rPr>
              <a:t>-ELA Coach                                                                                   </a:t>
            </a:r>
            <a:r>
              <a:rPr lang="en-US" sz="1400" dirty="0" smtClean="0">
                <a:solidFill>
                  <a:srgbClr val="FFFFFF"/>
                </a:solidFill>
              </a:rPr>
              <a:t>                 -</a:t>
            </a:r>
            <a:r>
              <a:rPr lang="en-US" sz="1400" dirty="0" smtClean="0">
                <a:solidFill>
                  <a:srgbClr val="FFFFFF"/>
                </a:solidFill>
              </a:rPr>
              <a:t>MIVISION </a:t>
            </a:r>
            <a:r>
              <a:rPr lang="en-US" sz="1400" dirty="0" err="1" smtClean="0">
                <a:solidFill>
                  <a:srgbClr val="FFFFFF"/>
                </a:solidFill>
              </a:rPr>
              <a:t>Lectura</a:t>
            </a:r>
            <a:r>
              <a:rPr lang="en-US" sz="1400" dirty="0" smtClean="0">
                <a:solidFill>
                  <a:srgbClr val="FFFFFF"/>
                </a:solidFill>
              </a:rPr>
              <a:t> Digital Courseware Licenses – K-2  </a:t>
            </a:r>
          </a:p>
          <a:p>
            <a:pPr defTabSz="914400">
              <a:spcBef>
                <a:spcPct val="0"/>
              </a:spcBef>
            </a:pPr>
            <a:r>
              <a:rPr lang="en-US" sz="1400" dirty="0" smtClean="0">
                <a:solidFill>
                  <a:srgbClr val="FFFFFF"/>
                </a:solidFill>
              </a:rPr>
              <a:t>-District Wide Technology Coaches (3)</a:t>
            </a:r>
          </a:p>
          <a:p>
            <a:pPr defTabSz="914400">
              <a:spcBef>
                <a:spcPct val="0"/>
              </a:spcBef>
            </a:pPr>
            <a:r>
              <a:rPr lang="en-US" sz="1400" dirty="0" smtClean="0">
                <a:solidFill>
                  <a:srgbClr val="FFFFFF"/>
                </a:solidFill>
              </a:rPr>
              <a:t>-Teacher Mentors				</a:t>
            </a:r>
            <a:r>
              <a:rPr lang="en-US" sz="1400" dirty="0">
                <a:solidFill>
                  <a:srgbClr val="FFFFFF"/>
                </a:solidFill>
              </a:rPr>
              <a:t> </a:t>
            </a:r>
            <a:r>
              <a:rPr lang="en-US" sz="1400" dirty="0" smtClean="0">
                <a:solidFill>
                  <a:srgbClr val="FFFFFF"/>
                </a:solidFill>
              </a:rPr>
              <a:t>       </a:t>
            </a:r>
            <a:r>
              <a:rPr lang="en-US" sz="1400" dirty="0" smtClean="0">
                <a:solidFill>
                  <a:srgbClr val="FFFFFF"/>
                </a:solidFill>
              </a:rPr>
              <a:t>                  </a:t>
            </a:r>
            <a:r>
              <a:rPr lang="en-US" sz="1400" u="sng" dirty="0" smtClean="0">
                <a:solidFill>
                  <a:srgbClr val="FFFFFF"/>
                </a:solidFill>
              </a:rPr>
              <a:t>Equipment:                                                                    $4,000,000</a:t>
            </a:r>
          </a:p>
          <a:p>
            <a:pPr defTabSz="914400">
              <a:spcBef>
                <a:spcPct val="0"/>
              </a:spcBef>
            </a:pPr>
            <a:r>
              <a:rPr lang="en-US" sz="1400" dirty="0" smtClean="0">
                <a:solidFill>
                  <a:srgbClr val="FFFFFF"/>
                </a:solidFill>
              </a:rPr>
              <a:t>					       </a:t>
            </a:r>
            <a:r>
              <a:rPr lang="en-US" sz="1400" dirty="0" smtClean="0">
                <a:solidFill>
                  <a:srgbClr val="FFFFFF"/>
                </a:solidFill>
              </a:rPr>
              <a:t>                   </a:t>
            </a:r>
            <a:r>
              <a:rPr lang="en-US" sz="1400" dirty="0" smtClean="0">
                <a:solidFill>
                  <a:srgbClr val="FFFFFF"/>
                </a:solidFill>
              </a:rPr>
              <a:t>-Unit Ventilator Systems Walt Whitman &amp; Silas Wood</a:t>
            </a:r>
          </a:p>
          <a:p>
            <a:pPr defTabSz="914400">
              <a:spcBef>
                <a:spcPct val="0"/>
              </a:spcBef>
            </a:pPr>
            <a:endParaRPr lang="en-US" sz="1100" dirty="0">
              <a:solidFill>
                <a:srgbClr val="FFFFFF"/>
              </a:solidFill>
            </a:endParaRPr>
          </a:p>
          <a:p>
            <a:pPr defTabSz="914400">
              <a:spcBef>
                <a:spcPct val="0"/>
              </a:spcBef>
            </a:pPr>
            <a:endParaRPr lang="en-US" sz="1100" dirty="0" smtClean="0">
              <a:solidFill>
                <a:srgbClr val="FFFFFF"/>
              </a:solidFill>
            </a:endParaRPr>
          </a:p>
          <a:p>
            <a:pPr defTabSz="914400">
              <a:spcBef>
                <a:spcPct val="0"/>
              </a:spcBef>
            </a:pPr>
            <a:endParaRPr lang="en-US" sz="1100" dirty="0">
              <a:solidFill>
                <a:srgbClr val="FFFFFF"/>
              </a:solidFill>
            </a:endParaRPr>
          </a:p>
          <a:p>
            <a:pPr defTabSz="914400">
              <a:spcBef>
                <a:spcPct val="0"/>
              </a:spcBef>
            </a:pPr>
            <a:endParaRPr lang="en-US" sz="1100" dirty="0" smtClean="0">
              <a:solidFill>
                <a:srgbClr val="FFFFFF"/>
              </a:solidFill>
            </a:endParaRPr>
          </a:p>
          <a:p>
            <a:pPr defTabSz="914400">
              <a:spcBef>
                <a:spcPct val="0"/>
              </a:spcBef>
            </a:pPr>
            <a:endParaRPr lang="en-US" sz="1100" dirty="0">
              <a:solidFill>
                <a:srgbClr val="FFFFFF"/>
              </a:solidFill>
            </a:endParaRPr>
          </a:p>
          <a:p>
            <a:pPr defTabSz="914400">
              <a:spcBef>
                <a:spcPct val="0"/>
              </a:spcBef>
            </a:pPr>
            <a:endParaRPr lang="en-US" sz="1100" dirty="0" smtClean="0">
              <a:solidFill>
                <a:srgbClr val="FFFFFF"/>
              </a:solidFill>
            </a:endParaRPr>
          </a:p>
        </p:txBody>
      </p:sp>
    </p:spTree>
    <p:extLst>
      <p:ext uri="{BB962C8B-B14F-4D97-AF65-F5344CB8AC3E}">
        <p14:creationId xmlns:p14="http://schemas.microsoft.com/office/powerpoint/2010/main" val="29972902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240633" y="379379"/>
            <a:ext cx="11790946" cy="1070042"/>
          </a:xfrm>
          <a:prstGeom prst="rect">
            <a:avLst/>
          </a:prstGeom>
          <a:solidFill>
            <a:srgbClr val="942020"/>
          </a:solidFill>
          <a:ln w="76200">
            <a:solidFill>
              <a:srgbClr val="000000"/>
            </a:solidFill>
            <a:round/>
          </a:ln>
        </p:spPr>
        <p:txBody>
          <a:bodyPr vert="horz" lIns="91440" tIns="45720" rIns="91440" bIns="45720" rtlCol="0" anchor="ctr">
            <a:noAutofit/>
          </a:bodyPr>
          <a:lstStyle/>
          <a:p>
            <a:pPr algn="ctr" defTabSz="914400">
              <a:spcBef>
                <a:spcPct val="0"/>
              </a:spcBef>
            </a:pPr>
            <a:r>
              <a:rPr lang="en-US" sz="3000" b="1" u="sng" dirty="0" smtClean="0">
                <a:solidFill>
                  <a:srgbClr val="FFFFFF"/>
                </a:solidFill>
              </a:rPr>
              <a:t>AMERICAN </a:t>
            </a:r>
            <a:r>
              <a:rPr lang="en-US" sz="3000" b="1" u="sng" dirty="0">
                <a:solidFill>
                  <a:srgbClr val="FFFFFF"/>
                </a:solidFill>
              </a:rPr>
              <a:t>RESCUE </a:t>
            </a:r>
            <a:r>
              <a:rPr lang="en-US" sz="3000" b="1" u="sng" dirty="0" smtClean="0">
                <a:solidFill>
                  <a:srgbClr val="FFFFFF"/>
                </a:solidFill>
              </a:rPr>
              <a:t>PLAN</a:t>
            </a:r>
          </a:p>
          <a:p>
            <a:pPr algn="ctr" defTabSz="914400">
              <a:spcBef>
                <a:spcPct val="0"/>
              </a:spcBef>
            </a:pPr>
            <a:r>
              <a:rPr lang="en-US" sz="3000" b="1" u="sng" dirty="0" smtClean="0">
                <a:solidFill>
                  <a:srgbClr val="FFFFFF"/>
                </a:solidFill>
              </a:rPr>
              <a:t>ARP – SUMMER ENRICHMENT</a:t>
            </a:r>
            <a:endParaRPr lang="en-US" sz="3000" b="1" u="sng" dirty="0">
              <a:solidFill>
                <a:srgbClr val="FFFFFF"/>
              </a:solidFill>
            </a:endParaRPr>
          </a:p>
        </p:txBody>
      </p:sp>
      <p:sp>
        <p:nvSpPr>
          <p:cNvPr id="4" name="Rectangle 3"/>
          <p:cNvSpPr/>
          <p:nvPr/>
        </p:nvSpPr>
        <p:spPr>
          <a:xfrm>
            <a:off x="240633" y="1590075"/>
            <a:ext cx="11694693" cy="5056924"/>
          </a:xfrm>
          <a:prstGeom prst="rect">
            <a:avLst/>
          </a:prstGeom>
          <a:solidFill>
            <a:srgbClr val="942020"/>
          </a:solidFill>
          <a:ln w="76200">
            <a:solidFill>
              <a:srgbClr val="000000"/>
            </a:solidFill>
            <a:round/>
          </a:ln>
        </p:spPr>
        <p:txBody>
          <a:bodyPr vert="horz" lIns="91440" tIns="45720" rIns="91440" bIns="45720" rtlCol="0" anchor="ctr">
            <a:noAutofit/>
          </a:bodyPr>
          <a:lstStyle/>
          <a:p>
            <a:pPr defTabSz="914400">
              <a:spcBef>
                <a:spcPct val="0"/>
              </a:spcBef>
            </a:pPr>
            <a:r>
              <a:rPr lang="en-US" sz="1600" dirty="0" smtClean="0">
                <a:solidFill>
                  <a:srgbClr val="FFFFFF"/>
                </a:solidFill>
              </a:rPr>
              <a:t>TOTAL ALLOCATION:   		</a:t>
            </a:r>
            <a:r>
              <a:rPr lang="en-US" sz="1600" dirty="0">
                <a:solidFill>
                  <a:srgbClr val="FFFFFF"/>
                </a:solidFill>
              </a:rPr>
              <a:t>	</a:t>
            </a:r>
            <a:r>
              <a:rPr lang="en-US" sz="1600" dirty="0" smtClean="0">
                <a:solidFill>
                  <a:srgbClr val="FFFFFF"/>
                </a:solidFill>
              </a:rPr>
              <a:t>                                                                        $ 584,066</a:t>
            </a:r>
          </a:p>
          <a:p>
            <a:pPr defTabSz="914400">
              <a:spcBef>
                <a:spcPct val="0"/>
              </a:spcBef>
            </a:pPr>
            <a:endParaRPr lang="en-US" dirty="0">
              <a:solidFill>
                <a:srgbClr val="FFFFFF"/>
              </a:solidFill>
            </a:endParaRPr>
          </a:p>
          <a:p>
            <a:pPr defTabSz="914400">
              <a:spcBef>
                <a:spcPct val="0"/>
              </a:spcBef>
            </a:pPr>
            <a:r>
              <a:rPr lang="en-US" sz="1400" u="sng" dirty="0" smtClean="0">
                <a:solidFill>
                  <a:srgbClr val="FFFFFF"/>
                </a:solidFill>
              </a:rPr>
              <a:t>Instructional Salaries &amp; Benefits:		                                                                                                           $264,410</a:t>
            </a:r>
          </a:p>
          <a:p>
            <a:pPr defTabSz="914400">
              <a:spcBef>
                <a:spcPct val="0"/>
              </a:spcBef>
            </a:pPr>
            <a:r>
              <a:rPr lang="en-US" sz="1400" dirty="0" smtClean="0">
                <a:solidFill>
                  <a:srgbClr val="FFFFFF"/>
                </a:solidFill>
              </a:rPr>
              <a:t>-Enhanced Summer Literacy &amp; Jump Start Programs                                       </a:t>
            </a:r>
            <a:endParaRPr lang="en-US" sz="1400" dirty="0">
              <a:solidFill>
                <a:srgbClr val="FFFFFF"/>
              </a:solidFill>
            </a:endParaRPr>
          </a:p>
          <a:p>
            <a:pPr defTabSz="914400">
              <a:spcBef>
                <a:spcPct val="0"/>
              </a:spcBef>
            </a:pPr>
            <a:r>
              <a:rPr lang="en-US" sz="1400" dirty="0" smtClean="0">
                <a:solidFill>
                  <a:srgbClr val="FFFFFF"/>
                </a:solidFill>
              </a:rPr>
              <a:t>-Student Support in both summer and regular school year, focus on Science, Literacy, ELA, Report Card Instruction Tools &amp; </a:t>
            </a:r>
            <a:endParaRPr lang="en-US" sz="1400" dirty="0">
              <a:solidFill>
                <a:srgbClr val="FFFFFF"/>
              </a:solidFill>
            </a:endParaRPr>
          </a:p>
          <a:p>
            <a:pPr defTabSz="914400">
              <a:spcBef>
                <a:spcPct val="0"/>
              </a:spcBef>
            </a:pPr>
            <a:r>
              <a:rPr lang="en-US" sz="1400" dirty="0" smtClean="0">
                <a:solidFill>
                  <a:srgbClr val="FFFFFF"/>
                </a:solidFill>
              </a:rPr>
              <a:t> Development.</a:t>
            </a:r>
          </a:p>
          <a:p>
            <a:pPr defTabSz="914400">
              <a:spcBef>
                <a:spcPct val="0"/>
              </a:spcBef>
            </a:pPr>
            <a:r>
              <a:rPr lang="en-US" sz="1400" dirty="0" smtClean="0">
                <a:solidFill>
                  <a:srgbClr val="FFFFFF"/>
                </a:solidFill>
              </a:rPr>
              <a:t>-District-run Summer Program Grades 6-8 &amp; Enrichment Grades 6-12</a:t>
            </a:r>
          </a:p>
          <a:p>
            <a:pPr defTabSz="914400">
              <a:spcBef>
                <a:spcPct val="0"/>
              </a:spcBef>
            </a:pPr>
            <a:r>
              <a:rPr lang="en-US" sz="1400" dirty="0" smtClean="0">
                <a:solidFill>
                  <a:srgbClr val="FFFFFF"/>
                </a:solidFill>
              </a:rPr>
              <a:t>-Summer Social / Emotional Support &amp; Planning</a:t>
            </a:r>
          </a:p>
          <a:p>
            <a:pPr defTabSz="914400">
              <a:spcBef>
                <a:spcPct val="0"/>
              </a:spcBef>
            </a:pPr>
            <a:endParaRPr lang="en-US" sz="1400" dirty="0">
              <a:solidFill>
                <a:srgbClr val="FFFFFF"/>
              </a:solidFill>
            </a:endParaRPr>
          </a:p>
          <a:p>
            <a:pPr defTabSz="914400">
              <a:spcBef>
                <a:spcPct val="0"/>
              </a:spcBef>
            </a:pPr>
            <a:endParaRPr lang="en-US" sz="1400" u="sng" dirty="0" smtClean="0">
              <a:solidFill>
                <a:srgbClr val="FFFFFF"/>
              </a:solidFill>
            </a:endParaRPr>
          </a:p>
          <a:p>
            <a:pPr defTabSz="914400">
              <a:spcBef>
                <a:spcPct val="0"/>
              </a:spcBef>
            </a:pPr>
            <a:r>
              <a:rPr lang="en-US" sz="1400" u="sng" dirty="0" smtClean="0">
                <a:solidFill>
                  <a:srgbClr val="FFFFFF"/>
                </a:solidFill>
              </a:rPr>
              <a:t>Contract </a:t>
            </a:r>
            <a:r>
              <a:rPr lang="en-US" sz="1400" u="sng" dirty="0">
                <a:solidFill>
                  <a:srgbClr val="FFFFFF"/>
                </a:solidFill>
              </a:rPr>
              <a:t>Services:                </a:t>
            </a:r>
            <a:r>
              <a:rPr lang="en-US" sz="1400" u="sng" dirty="0" smtClean="0">
                <a:solidFill>
                  <a:srgbClr val="FFFFFF"/>
                </a:solidFill>
              </a:rPr>
              <a:t>                                                                                                                                          $250,000</a:t>
            </a:r>
          </a:p>
          <a:p>
            <a:pPr defTabSz="914400">
              <a:spcBef>
                <a:spcPct val="0"/>
              </a:spcBef>
            </a:pPr>
            <a:r>
              <a:rPr lang="en-US" sz="1400" dirty="0">
                <a:solidFill>
                  <a:srgbClr val="FFFFFF"/>
                </a:solidFill>
              </a:rPr>
              <a:t>Summer Contract Transportation Services for Enhanced &amp; Expanded Summer  </a:t>
            </a:r>
            <a:r>
              <a:rPr lang="en-US" sz="1400" dirty="0" smtClean="0">
                <a:solidFill>
                  <a:srgbClr val="FFFFFF"/>
                </a:solidFill>
              </a:rPr>
              <a:t>Programs 			                                                    </a:t>
            </a:r>
          </a:p>
          <a:p>
            <a:pPr defTabSz="914400">
              <a:spcBef>
                <a:spcPct val="0"/>
              </a:spcBef>
            </a:pPr>
            <a:r>
              <a:rPr lang="en-US" sz="1400" dirty="0" smtClean="0">
                <a:solidFill>
                  <a:srgbClr val="FFFFFF"/>
                </a:solidFill>
              </a:rPr>
              <a:t> </a:t>
            </a:r>
          </a:p>
          <a:p>
            <a:pPr defTabSz="914400">
              <a:spcBef>
                <a:spcPct val="0"/>
              </a:spcBef>
            </a:pPr>
            <a:endParaRPr lang="en-US" sz="1400" dirty="0" smtClean="0">
              <a:solidFill>
                <a:srgbClr val="FFFFFF"/>
              </a:solidFill>
            </a:endParaRPr>
          </a:p>
          <a:p>
            <a:pPr defTabSz="914400">
              <a:spcBef>
                <a:spcPct val="0"/>
              </a:spcBef>
            </a:pPr>
            <a:r>
              <a:rPr lang="en-US" sz="1400" u="sng" dirty="0" smtClean="0">
                <a:solidFill>
                  <a:srgbClr val="FFFFFF"/>
                </a:solidFill>
              </a:rPr>
              <a:t>Supplies &amp; Materials			                          	                                                                          $69,656</a:t>
            </a:r>
          </a:p>
          <a:p>
            <a:pPr defTabSz="914400">
              <a:spcBef>
                <a:spcPct val="0"/>
              </a:spcBef>
            </a:pPr>
            <a:r>
              <a:rPr lang="en-US" sz="1400" dirty="0" smtClean="0">
                <a:solidFill>
                  <a:srgbClr val="FFFFFF"/>
                </a:solidFill>
              </a:rPr>
              <a:t>-</a:t>
            </a:r>
            <a:r>
              <a:rPr lang="en-US" sz="1400" dirty="0" err="1" smtClean="0">
                <a:solidFill>
                  <a:srgbClr val="FFFFFF"/>
                </a:solidFill>
              </a:rPr>
              <a:t>LitCamp</a:t>
            </a:r>
            <a:r>
              <a:rPr lang="en-US" sz="1400" dirty="0" smtClean="0">
                <a:solidFill>
                  <a:srgbClr val="FFFFFF"/>
                </a:solidFill>
              </a:rPr>
              <a:t> Scholastic – English &amp; Spanish K-5  </a:t>
            </a:r>
          </a:p>
          <a:p>
            <a:pPr defTabSz="914400">
              <a:spcBef>
                <a:spcPct val="0"/>
              </a:spcBef>
            </a:pPr>
            <a:r>
              <a:rPr lang="en-US" sz="1400" dirty="0" smtClean="0">
                <a:solidFill>
                  <a:srgbClr val="FFFFFF"/>
                </a:solidFill>
              </a:rPr>
              <a:t>-Building Fact Fluency – Classroom Kits</a:t>
            </a:r>
          </a:p>
          <a:p>
            <a:pPr defTabSz="914400">
              <a:spcBef>
                <a:spcPct val="0"/>
              </a:spcBef>
            </a:pPr>
            <a:r>
              <a:rPr lang="en-US" sz="1400" dirty="0" smtClean="0">
                <a:solidFill>
                  <a:srgbClr val="FFFFFF"/>
                </a:solidFill>
              </a:rPr>
              <a:t>-Supplies and materials for Summer Enrichment Programs district wide  </a:t>
            </a:r>
          </a:p>
          <a:p>
            <a:pPr defTabSz="914400">
              <a:spcBef>
                <a:spcPct val="0"/>
              </a:spcBef>
            </a:pPr>
            <a:r>
              <a:rPr lang="en-US" sz="1400" dirty="0" smtClean="0">
                <a:solidFill>
                  <a:srgbClr val="FFFFFF"/>
                </a:solidFill>
              </a:rPr>
              <a:t>-Macroeconomics textbooks </a:t>
            </a:r>
            <a:endParaRPr lang="en-US" sz="1100" dirty="0" smtClean="0">
              <a:solidFill>
                <a:srgbClr val="FFFFFF"/>
              </a:solidFill>
            </a:endParaRPr>
          </a:p>
          <a:p>
            <a:pPr defTabSz="914400">
              <a:spcBef>
                <a:spcPct val="0"/>
              </a:spcBef>
            </a:pPr>
            <a:endParaRPr lang="en-US" sz="1100" dirty="0" smtClean="0">
              <a:solidFill>
                <a:srgbClr val="FFFFFF"/>
              </a:solidFill>
            </a:endParaRPr>
          </a:p>
        </p:txBody>
      </p:sp>
    </p:spTree>
    <p:extLst>
      <p:ext uri="{BB962C8B-B14F-4D97-AF65-F5344CB8AC3E}">
        <p14:creationId xmlns:p14="http://schemas.microsoft.com/office/powerpoint/2010/main" val="12117231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250257" y="379379"/>
            <a:ext cx="11694695" cy="1070042"/>
          </a:xfrm>
          <a:prstGeom prst="rect">
            <a:avLst/>
          </a:prstGeom>
          <a:solidFill>
            <a:srgbClr val="942020"/>
          </a:solidFill>
          <a:ln w="76200">
            <a:solidFill>
              <a:srgbClr val="000000"/>
            </a:solidFill>
            <a:round/>
          </a:ln>
        </p:spPr>
        <p:txBody>
          <a:bodyPr vert="horz" lIns="91440" tIns="45720" rIns="91440" bIns="45720" rtlCol="0" anchor="ctr">
            <a:noAutofit/>
          </a:bodyPr>
          <a:lstStyle/>
          <a:p>
            <a:pPr algn="ctr" defTabSz="914400">
              <a:spcBef>
                <a:spcPct val="0"/>
              </a:spcBef>
            </a:pPr>
            <a:r>
              <a:rPr lang="en-US" sz="3000" b="1" u="sng" dirty="0" smtClean="0">
                <a:solidFill>
                  <a:srgbClr val="FFFFFF"/>
                </a:solidFill>
              </a:rPr>
              <a:t>AMERICAN </a:t>
            </a:r>
            <a:r>
              <a:rPr lang="en-US" sz="3000" b="1" u="sng" dirty="0">
                <a:solidFill>
                  <a:srgbClr val="FFFFFF"/>
                </a:solidFill>
              </a:rPr>
              <a:t>RESCUE </a:t>
            </a:r>
            <a:r>
              <a:rPr lang="en-US" sz="3000" b="1" u="sng" dirty="0" smtClean="0">
                <a:solidFill>
                  <a:srgbClr val="FFFFFF"/>
                </a:solidFill>
              </a:rPr>
              <a:t>PLAN</a:t>
            </a:r>
          </a:p>
          <a:p>
            <a:pPr algn="ctr" defTabSz="914400">
              <a:spcBef>
                <a:spcPct val="0"/>
              </a:spcBef>
            </a:pPr>
            <a:r>
              <a:rPr lang="en-US" sz="3000" b="1" u="sng" dirty="0" smtClean="0">
                <a:solidFill>
                  <a:srgbClr val="FFFFFF"/>
                </a:solidFill>
              </a:rPr>
              <a:t>ARP – COMPREHENSIVE AFTER SCHOOL</a:t>
            </a:r>
            <a:endParaRPr lang="en-US" sz="3000" b="1" u="sng" dirty="0">
              <a:solidFill>
                <a:srgbClr val="FFFFFF"/>
              </a:solidFill>
            </a:endParaRPr>
          </a:p>
        </p:txBody>
      </p:sp>
      <p:sp>
        <p:nvSpPr>
          <p:cNvPr id="4" name="Rectangle 3"/>
          <p:cNvSpPr/>
          <p:nvPr/>
        </p:nvSpPr>
        <p:spPr>
          <a:xfrm>
            <a:off x="250257" y="1590075"/>
            <a:ext cx="11694695" cy="5056924"/>
          </a:xfrm>
          <a:prstGeom prst="rect">
            <a:avLst/>
          </a:prstGeom>
          <a:solidFill>
            <a:srgbClr val="942020"/>
          </a:solidFill>
          <a:ln w="76200">
            <a:solidFill>
              <a:srgbClr val="000000"/>
            </a:solidFill>
            <a:round/>
          </a:ln>
        </p:spPr>
        <p:txBody>
          <a:bodyPr vert="horz" lIns="91440" tIns="45720" rIns="91440" bIns="45720" rtlCol="0" anchor="ctr">
            <a:noAutofit/>
          </a:bodyPr>
          <a:lstStyle/>
          <a:p>
            <a:pPr defTabSz="914400">
              <a:spcBef>
                <a:spcPct val="0"/>
              </a:spcBef>
            </a:pPr>
            <a:r>
              <a:rPr lang="en-US" sz="1600" dirty="0" smtClean="0">
                <a:solidFill>
                  <a:srgbClr val="FFFFFF"/>
                </a:solidFill>
              </a:rPr>
              <a:t>TOTAL ALLOCATION:   						   	       </a:t>
            </a:r>
            <a:r>
              <a:rPr lang="en-US" sz="1600" dirty="0" smtClean="0">
                <a:solidFill>
                  <a:srgbClr val="FFFFFF"/>
                </a:solidFill>
              </a:rPr>
              <a:t>                           </a:t>
            </a:r>
            <a:r>
              <a:rPr lang="en-US" sz="1600" dirty="0" smtClean="0">
                <a:solidFill>
                  <a:srgbClr val="FFFFFF"/>
                </a:solidFill>
              </a:rPr>
              <a:t>$ 584,066</a:t>
            </a:r>
          </a:p>
          <a:p>
            <a:pPr defTabSz="914400">
              <a:spcBef>
                <a:spcPct val="0"/>
              </a:spcBef>
            </a:pPr>
            <a:endParaRPr lang="en-US" dirty="0">
              <a:solidFill>
                <a:srgbClr val="FFFFFF"/>
              </a:solidFill>
            </a:endParaRPr>
          </a:p>
          <a:p>
            <a:pPr defTabSz="914400">
              <a:spcBef>
                <a:spcPct val="0"/>
              </a:spcBef>
            </a:pPr>
            <a:endParaRPr lang="en-US" sz="1400" u="sng" dirty="0" smtClean="0">
              <a:solidFill>
                <a:srgbClr val="FFFFFF"/>
              </a:solidFill>
            </a:endParaRPr>
          </a:p>
          <a:p>
            <a:pPr defTabSz="914400">
              <a:spcBef>
                <a:spcPct val="0"/>
              </a:spcBef>
            </a:pPr>
            <a:r>
              <a:rPr lang="en-US" sz="1400" u="sng" dirty="0" smtClean="0">
                <a:solidFill>
                  <a:srgbClr val="FFFFFF"/>
                </a:solidFill>
              </a:rPr>
              <a:t>Instructional </a:t>
            </a:r>
            <a:r>
              <a:rPr lang="en-US" sz="1400" u="sng" dirty="0" smtClean="0">
                <a:solidFill>
                  <a:srgbClr val="FFFFFF"/>
                </a:solidFill>
              </a:rPr>
              <a:t>Salaries:	                       $515,080</a:t>
            </a:r>
            <a:r>
              <a:rPr lang="en-US" sz="1400" dirty="0" smtClean="0">
                <a:solidFill>
                  <a:srgbClr val="FFFFFF"/>
                </a:solidFill>
              </a:rPr>
              <a:t>                    </a:t>
            </a:r>
            <a:r>
              <a:rPr lang="en-US" sz="1400" dirty="0" smtClean="0">
                <a:solidFill>
                  <a:srgbClr val="FFFFFF"/>
                </a:solidFill>
              </a:rPr>
              <a:t>                       </a:t>
            </a:r>
            <a:r>
              <a:rPr lang="en-US" sz="1400" u="sng" dirty="0" smtClean="0">
                <a:solidFill>
                  <a:srgbClr val="FFFFFF"/>
                </a:solidFill>
              </a:rPr>
              <a:t>Support Staff Salaries:                                                            $14,304</a:t>
            </a:r>
          </a:p>
          <a:p>
            <a:pPr defTabSz="914400">
              <a:spcBef>
                <a:spcPct val="0"/>
              </a:spcBef>
            </a:pPr>
            <a:r>
              <a:rPr lang="en-US" sz="1400" dirty="0" smtClean="0">
                <a:solidFill>
                  <a:srgbClr val="FFFFFF"/>
                </a:solidFill>
              </a:rPr>
              <a:t>-Credit Recovery 20/21                                                        </a:t>
            </a:r>
            <a:r>
              <a:rPr lang="en-US" sz="1400" dirty="0" smtClean="0">
                <a:solidFill>
                  <a:srgbClr val="FFFFFF"/>
                </a:solidFill>
              </a:rPr>
              <a:t>                         </a:t>
            </a:r>
            <a:r>
              <a:rPr lang="en-US" sz="1400" dirty="0" smtClean="0">
                <a:solidFill>
                  <a:srgbClr val="FFFFFF"/>
                </a:solidFill>
              </a:rPr>
              <a:t>-K-6 ELL Program – 22/23 – 6 TA’s  </a:t>
            </a:r>
          </a:p>
          <a:p>
            <a:pPr defTabSz="914400">
              <a:spcBef>
                <a:spcPct val="0"/>
              </a:spcBef>
            </a:pPr>
            <a:r>
              <a:rPr lang="en-US" sz="1400" dirty="0" smtClean="0">
                <a:solidFill>
                  <a:srgbClr val="FFFFFF"/>
                </a:solidFill>
              </a:rPr>
              <a:t>-AP Test Prep 20/21</a:t>
            </a:r>
          </a:p>
          <a:p>
            <a:pPr defTabSz="914400">
              <a:spcBef>
                <a:spcPct val="0"/>
              </a:spcBef>
            </a:pPr>
            <a:r>
              <a:rPr lang="en-US" sz="1400" dirty="0" smtClean="0">
                <a:solidFill>
                  <a:srgbClr val="FFFFFF"/>
                </a:solidFill>
              </a:rPr>
              <a:t>-Homework Help 20/21                                                       </a:t>
            </a:r>
            <a:r>
              <a:rPr lang="en-US" sz="1400" dirty="0" smtClean="0">
                <a:solidFill>
                  <a:srgbClr val="FFFFFF"/>
                </a:solidFill>
              </a:rPr>
              <a:t>                           </a:t>
            </a:r>
            <a:r>
              <a:rPr lang="en-US" sz="1400" u="sng" dirty="0" smtClean="0">
                <a:solidFill>
                  <a:srgbClr val="FFFFFF"/>
                </a:solidFill>
              </a:rPr>
              <a:t>Contract Services:                                                                  $20,000</a:t>
            </a:r>
          </a:p>
          <a:p>
            <a:pPr defTabSz="914400">
              <a:spcBef>
                <a:spcPct val="0"/>
              </a:spcBef>
            </a:pPr>
            <a:r>
              <a:rPr lang="en-US" sz="1400" dirty="0" smtClean="0">
                <a:solidFill>
                  <a:srgbClr val="FFFFFF"/>
                </a:solidFill>
              </a:rPr>
              <a:t>-Coding 21/22 – 5 Buildings                                              </a:t>
            </a:r>
            <a:r>
              <a:rPr lang="en-US" sz="1400" dirty="0" smtClean="0">
                <a:solidFill>
                  <a:srgbClr val="FFFFFF"/>
                </a:solidFill>
              </a:rPr>
              <a:t>                            </a:t>
            </a:r>
            <a:r>
              <a:rPr lang="en-US" sz="1400" dirty="0" smtClean="0">
                <a:solidFill>
                  <a:srgbClr val="FFFFFF"/>
                </a:solidFill>
              </a:rPr>
              <a:t>-Coordinating community/life skills activities to address learning loss</a:t>
            </a:r>
          </a:p>
          <a:p>
            <a:pPr defTabSz="914400">
              <a:spcBef>
                <a:spcPct val="0"/>
              </a:spcBef>
            </a:pPr>
            <a:r>
              <a:rPr lang="en-US" sz="1400" dirty="0" smtClean="0">
                <a:solidFill>
                  <a:srgbClr val="FFFFFF"/>
                </a:solidFill>
              </a:rPr>
              <a:t>-Coding 22/23 – 6 Buildings                                                     </a:t>
            </a:r>
            <a:r>
              <a:rPr lang="en-US" sz="1400" dirty="0" smtClean="0">
                <a:solidFill>
                  <a:srgbClr val="FFFFFF"/>
                </a:solidFill>
              </a:rPr>
              <a:t>                         </a:t>
            </a:r>
            <a:r>
              <a:rPr lang="en-US" sz="1400" dirty="0" smtClean="0">
                <a:solidFill>
                  <a:srgbClr val="FFFFFF"/>
                </a:solidFill>
              </a:rPr>
              <a:t>for </a:t>
            </a:r>
            <a:r>
              <a:rPr lang="en-US" sz="1400" dirty="0">
                <a:solidFill>
                  <a:srgbClr val="FFFFFF"/>
                </a:solidFill>
              </a:rPr>
              <a:t>Students with </a:t>
            </a:r>
            <a:r>
              <a:rPr lang="en-US" sz="1400" dirty="0" smtClean="0">
                <a:solidFill>
                  <a:srgbClr val="FFFFFF"/>
                </a:solidFill>
              </a:rPr>
              <a:t>Disabilities – Gr 9-12</a:t>
            </a:r>
          </a:p>
          <a:p>
            <a:pPr defTabSz="914400">
              <a:spcBef>
                <a:spcPct val="0"/>
              </a:spcBef>
            </a:pPr>
            <a:r>
              <a:rPr lang="en-US" sz="1400" dirty="0" smtClean="0">
                <a:solidFill>
                  <a:srgbClr val="FFFFFF"/>
                </a:solidFill>
              </a:rPr>
              <a:t>-Library – After School HW Help – 21/22 – 6 Buildings</a:t>
            </a:r>
          </a:p>
          <a:p>
            <a:pPr defTabSz="914400">
              <a:spcBef>
                <a:spcPct val="0"/>
              </a:spcBef>
            </a:pPr>
            <a:r>
              <a:rPr lang="en-US" sz="1400" dirty="0" smtClean="0">
                <a:solidFill>
                  <a:srgbClr val="FFFFFF"/>
                </a:solidFill>
              </a:rPr>
              <a:t>-Library After School HW Help 22/23 – 7 Buildings                </a:t>
            </a:r>
            <a:r>
              <a:rPr lang="en-US" sz="1400" dirty="0" smtClean="0">
                <a:solidFill>
                  <a:srgbClr val="FFFFFF"/>
                </a:solidFill>
              </a:rPr>
              <a:t>                       </a:t>
            </a:r>
            <a:r>
              <a:rPr lang="en-US" sz="1400" u="sng" dirty="0" smtClean="0">
                <a:solidFill>
                  <a:srgbClr val="FFFFFF"/>
                </a:solidFill>
              </a:rPr>
              <a:t>Supplies &amp; Materials:                                                              $34,682</a:t>
            </a:r>
          </a:p>
          <a:p>
            <a:pPr defTabSz="914400">
              <a:spcBef>
                <a:spcPct val="0"/>
              </a:spcBef>
            </a:pPr>
            <a:r>
              <a:rPr lang="en-US" sz="1400" dirty="0" smtClean="0">
                <a:solidFill>
                  <a:srgbClr val="FFFFFF"/>
                </a:solidFill>
              </a:rPr>
              <a:t>-K-6 ELL Program – 21/22                                                      </a:t>
            </a:r>
            <a:r>
              <a:rPr lang="en-US" sz="1400" dirty="0" smtClean="0">
                <a:solidFill>
                  <a:srgbClr val="FFFFFF"/>
                </a:solidFill>
              </a:rPr>
              <a:t>                      </a:t>
            </a:r>
            <a:r>
              <a:rPr lang="en-US" sz="1400" dirty="0" smtClean="0">
                <a:solidFill>
                  <a:srgbClr val="FFFFFF"/>
                </a:solidFill>
              </a:rPr>
              <a:t>-ELL Intervention Materials: Benchmark Education Advancing  </a:t>
            </a:r>
          </a:p>
          <a:p>
            <a:pPr defTabSz="914400">
              <a:spcBef>
                <a:spcPct val="0"/>
              </a:spcBef>
            </a:pPr>
            <a:r>
              <a:rPr lang="en-US" sz="1400" dirty="0" smtClean="0">
                <a:solidFill>
                  <a:srgbClr val="FFFFFF"/>
                </a:solidFill>
              </a:rPr>
              <a:t>-K-6 ELL Program – 22/23                                                      </a:t>
            </a:r>
            <a:r>
              <a:rPr lang="en-US" sz="1400" dirty="0" smtClean="0">
                <a:solidFill>
                  <a:srgbClr val="FFFFFF"/>
                </a:solidFill>
              </a:rPr>
              <a:t>                      </a:t>
            </a:r>
            <a:r>
              <a:rPr lang="en-US" sz="1400" dirty="0" smtClean="0">
                <a:solidFill>
                  <a:srgbClr val="FFFFFF"/>
                </a:solidFill>
              </a:rPr>
              <a:t>-Language Program – 7 grade levels</a:t>
            </a:r>
          </a:p>
          <a:p>
            <a:pPr defTabSz="914400">
              <a:spcBef>
                <a:spcPct val="0"/>
              </a:spcBef>
            </a:pPr>
            <a:r>
              <a:rPr lang="en-US" sz="1400" dirty="0" smtClean="0">
                <a:solidFill>
                  <a:srgbClr val="FFFFFF"/>
                </a:solidFill>
              </a:rPr>
              <a:t>-Literacy Academy K-6 – Special Education Students            </a:t>
            </a:r>
            <a:r>
              <a:rPr lang="en-US" sz="1400" dirty="0" smtClean="0">
                <a:solidFill>
                  <a:srgbClr val="FFFFFF"/>
                </a:solidFill>
              </a:rPr>
              <a:t>                      </a:t>
            </a:r>
            <a:r>
              <a:rPr lang="en-US" sz="1400" dirty="0" smtClean="0">
                <a:solidFill>
                  <a:srgbClr val="FFFFFF"/>
                </a:solidFill>
              </a:rPr>
              <a:t>-Bilingual Materials: Fountas &amp; </a:t>
            </a:r>
            <a:r>
              <a:rPr lang="en-US" sz="1400" dirty="0" err="1" smtClean="0">
                <a:solidFill>
                  <a:srgbClr val="FFFFFF"/>
                </a:solidFill>
              </a:rPr>
              <a:t>Pinnell</a:t>
            </a:r>
            <a:r>
              <a:rPr lang="en-US" sz="1400" dirty="0">
                <a:solidFill>
                  <a:srgbClr val="FFFFFF"/>
                </a:solidFill>
              </a:rPr>
              <a:t> </a:t>
            </a:r>
            <a:r>
              <a:rPr lang="en-US" sz="1400" dirty="0" smtClean="0">
                <a:solidFill>
                  <a:srgbClr val="FFFFFF"/>
                </a:solidFill>
              </a:rPr>
              <a:t>shared reading library for</a:t>
            </a:r>
          </a:p>
          <a:p>
            <a:pPr defTabSz="914400">
              <a:spcBef>
                <a:spcPct val="0"/>
              </a:spcBef>
            </a:pPr>
            <a:r>
              <a:rPr lang="en-US" sz="1400" dirty="0" smtClean="0">
                <a:solidFill>
                  <a:srgbClr val="FFFFFF"/>
                </a:solidFill>
              </a:rPr>
              <a:t>-SEL Bilingual Curriculum Writing – K-9                                  </a:t>
            </a:r>
            <a:r>
              <a:rPr lang="en-US" sz="1400" dirty="0" smtClean="0">
                <a:solidFill>
                  <a:srgbClr val="FFFFFF"/>
                </a:solidFill>
              </a:rPr>
              <a:t>                             </a:t>
            </a:r>
            <a:r>
              <a:rPr lang="en-US" sz="1400" dirty="0" smtClean="0">
                <a:solidFill>
                  <a:srgbClr val="FFFFFF"/>
                </a:solidFill>
              </a:rPr>
              <a:t>literacy </a:t>
            </a:r>
            <a:r>
              <a:rPr lang="en-US" sz="1400" dirty="0">
                <a:solidFill>
                  <a:srgbClr val="FFFFFF"/>
                </a:solidFill>
              </a:rPr>
              <a:t>i</a:t>
            </a:r>
            <a:r>
              <a:rPr lang="en-US" sz="1400" dirty="0" smtClean="0">
                <a:solidFill>
                  <a:srgbClr val="FFFFFF"/>
                </a:solidFill>
              </a:rPr>
              <a:t>ntervention for ELLs </a:t>
            </a:r>
            <a:r>
              <a:rPr lang="en-US" sz="1400" dirty="0">
                <a:solidFill>
                  <a:srgbClr val="FFFFFF"/>
                </a:solidFill>
              </a:rPr>
              <a:t>(</a:t>
            </a:r>
            <a:r>
              <a:rPr lang="en-US" sz="1400" dirty="0" smtClean="0">
                <a:solidFill>
                  <a:srgbClr val="FFFFFF"/>
                </a:solidFill>
              </a:rPr>
              <a:t>K-12)</a:t>
            </a:r>
          </a:p>
          <a:p>
            <a:pPr defTabSz="914400">
              <a:spcBef>
                <a:spcPct val="0"/>
              </a:spcBef>
            </a:pPr>
            <a:r>
              <a:rPr lang="en-US" sz="1400" dirty="0" smtClean="0">
                <a:solidFill>
                  <a:srgbClr val="FFFFFF"/>
                </a:solidFill>
              </a:rPr>
              <a:t>-Bilingual Kindergarten Parent &amp; Children Family Literacy</a:t>
            </a:r>
          </a:p>
          <a:p>
            <a:pPr defTabSz="914400">
              <a:spcBef>
                <a:spcPct val="0"/>
              </a:spcBef>
            </a:pPr>
            <a:r>
              <a:rPr lang="en-US" sz="1400" dirty="0" smtClean="0">
                <a:solidFill>
                  <a:srgbClr val="FFFFFF"/>
                </a:solidFill>
              </a:rPr>
              <a:t>           Program – 21/22 – OW &amp; CW</a:t>
            </a:r>
          </a:p>
          <a:p>
            <a:pPr defTabSz="914400">
              <a:spcBef>
                <a:spcPct val="0"/>
              </a:spcBef>
            </a:pPr>
            <a:r>
              <a:rPr lang="en-US" sz="1400" dirty="0" smtClean="0">
                <a:solidFill>
                  <a:srgbClr val="FFFFFF"/>
                </a:solidFill>
              </a:rPr>
              <a:t>-Bilingual Kindergarten Parent &amp; Children Family Literacy</a:t>
            </a:r>
          </a:p>
          <a:p>
            <a:pPr defTabSz="914400">
              <a:spcBef>
                <a:spcPct val="0"/>
              </a:spcBef>
            </a:pPr>
            <a:r>
              <a:rPr lang="en-US" sz="1400" dirty="0" smtClean="0">
                <a:solidFill>
                  <a:srgbClr val="FFFFFF"/>
                </a:solidFill>
              </a:rPr>
              <a:t>           </a:t>
            </a:r>
            <a:r>
              <a:rPr lang="en-US" sz="1400" dirty="0">
                <a:solidFill>
                  <a:srgbClr val="FFFFFF"/>
                </a:solidFill>
              </a:rPr>
              <a:t>Program – </a:t>
            </a:r>
            <a:r>
              <a:rPr lang="en-US" sz="1400" dirty="0" smtClean="0">
                <a:solidFill>
                  <a:srgbClr val="FFFFFF"/>
                </a:solidFill>
              </a:rPr>
              <a:t>22/23 </a:t>
            </a:r>
            <a:r>
              <a:rPr lang="en-US" sz="1400" dirty="0">
                <a:solidFill>
                  <a:srgbClr val="FFFFFF"/>
                </a:solidFill>
              </a:rPr>
              <a:t>– OW &amp; CW</a:t>
            </a:r>
          </a:p>
          <a:p>
            <a:pPr defTabSz="914400">
              <a:spcBef>
                <a:spcPct val="0"/>
              </a:spcBef>
            </a:pPr>
            <a:endParaRPr lang="en-US" sz="1100" dirty="0">
              <a:solidFill>
                <a:srgbClr val="FFFFFF"/>
              </a:solidFill>
            </a:endParaRPr>
          </a:p>
        </p:txBody>
      </p:sp>
    </p:spTree>
    <p:extLst>
      <p:ext uri="{BB962C8B-B14F-4D97-AF65-F5344CB8AC3E}">
        <p14:creationId xmlns:p14="http://schemas.microsoft.com/office/powerpoint/2010/main" val="31241047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512" y="150779"/>
            <a:ext cx="11521440" cy="888312"/>
          </a:xfrm>
          <a:prstGeom prst="rect">
            <a:avLst/>
          </a:prstGeom>
          <a:solidFill>
            <a:srgbClr val="942020"/>
          </a:solidFill>
          <a:ln w="76200">
            <a:solidFill>
              <a:srgbClr val="000000"/>
            </a:solidFill>
            <a:round/>
          </a:ln>
        </p:spPr>
        <p:txBody>
          <a:bodyPr vert="horz" lIns="91440" tIns="45720" rIns="91440" bIns="45720" rtlCol="0" anchor="ctr">
            <a:noAutofit/>
          </a:bodyPr>
          <a:lstStyle/>
          <a:p>
            <a:pPr algn="ctr" defTabSz="914400">
              <a:spcBef>
                <a:spcPct val="0"/>
              </a:spcBef>
            </a:pPr>
            <a:r>
              <a:rPr lang="en-US" sz="3000" b="1" u="sng" dirty="0" smtClean="0">
                <a:solidFill>
                  <a:srgbClr val="FFFFFF"/>
                </a:solidFill>
              </a:rPr>
              <a:t>AMERICAN </a:t>
            </a:r>
            <a:r>
              <a:rPr lang="en-US" sz="3000" b="1" u="sng" dirty="0">
                <a:solidFill>
                  <a:srgbClr val="FFFFFF"/>
                </a:solidFill>
              </a:rPr>
              <a:t>RESCUE </a:t>
            </a:r>
            <a:r>
              <a:rPr lang="en-US" sz="3000" b="1" u="sng" dirty="0" smtClean="0">
                <a:solidFill>
                  <a:srgbClr val="FFFFFF"/>
                </a:solidFill>
              </a:rPr>
              <a:t>PLAN</a:t>
            </a:r>
          </a:p>
          <a:p>
            <a:pPr algn="ctr" defTabSz="914400">
              <a:spcBef>
                <a:spcPct val="0"/>
              </a:spcBef>
            </a:pPr>
            <a:r>
              <a:rPr lang="en-US" sz="3000" b="1" u="sng" dirty="0" smtClean="0">
                <a:solidFill>
                  <a:srgbClr val="FFFFFF"/>
                </a:solidFill>
              </a:rPr>
              <a:t>ARP – LEARNING LOSS </a:t>
            </a:r>
            <a:endParaRPr lang="en-US" sz="3000" b="1" u="sng" dirty="0">
              <a:solidFill>
                <a:srgbClr val="FFFFFF"/>
              </a:solidFill>
            </a:endParaRPr>
          </a:p>
        </p:txBody>
      </p:sp>
      <p:sp>
        <p:nvSpPr>
          <p:cNvPr id="4" name="Rectangle 3"/>
          <p:cNvSpPr/>
          <p:nvPr/>
        </p:nvSpPr>
        <p:spPr>
          <a:xfrm>
            <a:off x="423512" y="1232033"/>
            <a:ext cx="11521440" cy="5435811"/>
          </a:xfrm>
          <a:prstGeom prst="rect">
            <a:avLst/>
          </a:prstGeom>
          <a:solidFill>
            <a:srgbClr val="942020"/>
          </a:solidFill>
          <a:ln w="76200">
            <a:solidFill>
              <a:srgbClr val="000000"/>
            </a:solidFill>
            <a:round/>
          </a:ln>
        </p:spPr>
        <p:txBody>
          <a:bodyPr vert="horz" lIns="91440" tIns="45720" rIns="91440" bIns="45720" rtlCol="0" anchor="ctr">
            <a:noAutofit/>
          </a:bodyPr>
          <a:lstStyle/>
          <a:p>
            <a:pPr defTabSz="914400">
              <a:spcBef>
                <a:spcPct val="0"/>
              </a:spcBef>
            </a:pPr>
            <a:endParaRPr lang="en-US" sz="1600" dirty="0" smtClean="0">
              <a:solidFill>
                <a:schemeClr val="bg1"/>
              </a:solidFill>
            </a:endParaRPr>
          </a:p>
          <a:p>
            <a:pPr defTabSz="914400">
              <a:spcBef>
                <a:spcPct val="0"/>
              </a:spcBef>
            </a:pPr>
            <a:endParaRPr lang="en-US" sz="1600" dirty="0">
              <a:solidFill>
                <a:schemeClr val="bg1"/>
              </a:solidFill>
            </a:endParaRPr>
          </a:p>
          <a:p>
            <a:pPr defTabSz="914400">
              <a:spcBef>
                <a:spcPct val="0"/>
              </a:spcBef>
            </a:pPr>
            <a:r>
              <a:rPr lang="en-US" sz="1600" dirty="0" smtClean="0">
                <a:solidFill>
                  <a:schemeClr val="bg1"/>
                </a:solidFill>
              </a:rPr>
              <a:t>TOTAL </a:t>
            </a:r>
            <a:r>
              <a:rPr lang="en-US" sz="1600" dirty="0" smtClean="0">
                <a:solidFill>
                  <a:schemeClr val="bg1"/>
                </a:solidFill>
              </a:rPr>
              <a:t>ALLOCATION: </a:t>
            </a:r>
            <a:r>
              <a:rPr lang="en-US" sz="2000" dirty="0" smtClean="0">
                <a:solidFill>
                  <a:schemeClr val="bg1"/>
                </a:solidFill>
              </a:rPr>
              <a:t>  	</a:t>
            </a:r>
            <a:r>
              <a:rPr lang="en-US" sz="1600" dirty="0" smtClean="0">
                <a:solidFill>
                  <a:schemeClr val="bg1"/>
                </a:solidFill>
              </a:rPr>
              <a:t>					   	</a:t>
            </a:r>
            <a:r>
              <a:rPr lang="en-US" sz="1600" dirty="0" smtClean="0">
                <a:solidFill>
                  <a:schemeClr val="bg1"/>
                </a:solidFill>
              </a:rPr>
              <a:t>                                   $ 2,920,248</a:t>
            </a:r>
          </a:p>
          <a:p>
            <a:pPr defTabSz="914400">
              <a:spcBef>
                <a:spcPct val="0"/>
              </a:spcBef>
            </a:pPr>
            <a:endParaRPr lang="en-US" sz="400" u="sng" dirty="0" smtClean="0">
              <a:solidFill>
                <a:schemeClr val="bg1"/>
              </a:solidFill>
            </a:endParaRPr>
          </a:p>
          <a:p>
            <a:pPr defTabSz="914400">
              <a:spcBef>
                <a:spcPct val="0"/>
              </a:spcBef>
            </a:pPr>
            <a:r>
              <a:rPr lang="en-US" sz="1400" u="sng" dirty="0" smtClean="0">
                <a:solidFill>
                  <a:schemeClr val="bg1"/>
                </a:solidFill>
              </a:rPr>
              <a:t>Instructional Salaries &amp; Benefits:		                                                                                                                                            $897,428</a:t>
            </a:r>
            <a:r>
              <a:rPr lang="en-US" sz="1400" dirty="0" smtClean="0">
                <a:solidFill>
                  <a:schemeClr val="bg1"/>
                </a:solidFill>
              </a:rPr>
              <a:t>                   </a:t>
            </a:r>
          </a:p>
          <a:p>
            <a:pPr defTabSz="914400">
              <a:spcBef>
                <a:spcPct val="0"/>
              </a:spcBef>
            </a:pPr>
            <a:r>
              <a:rPr lang="en-US" sz="1400" dirty="0" smtClean="0">
                <a:solidFill>
                  <a:schemeClr val="bg1"/>
                </a:solidFill>
              </a:rPr>
              <a:t>-District Wide School Psychologist                                                                                    </a:t>
            </a:r>
          </a:p>
          <a:p>
            <a:pPr defTabSz="914400">
              <a:spcBef>
                <a:spcPct val="0"/>
              </a:spcBef>
            </a:pPr>
            <a:r>
              <a:rPr lang="en-US" sz="1400" dirty="0" smtClean="0">
                <a:solidFill>
                  <a:schemeClr val="bg1"/>
                </a:solidFill>
              </a:rPr>
              <a:t>-Reading Teacher – </a:t>
            </a:r>
            <a:r>
              <a:rPr lang="en-US" sz="1400" dirty="0" err="1" smtClean="0">
                <a:solidFill>
                  <a:schemeClr val="bg1"/>
                </a:solidFill>
              </a:rPr>
              <a:t>Countrywood</a:t>
            </a:r>
            <a:r>
              <a:rPr lang="en-US" sz="1400" dirty="0" smtClean="0">
                <a:solidFill>
                  <a:schemeClr val="bg1"/>
                </a:solidFill>
              </a:rPr>
              <a:t> &amp; Maplewood                                                              </a:t>
            </a:r>
          </a:p>
          <a:p>
            <a:pPr defTabSz="914400">
              <a:spcBef>
                <a:spcPct val="0"/>
              </a:spcBef>
            </a:pPr>
            <a:r>
              <a:rPr lang="en-US" sz="1400" dirty="0" smtClean="0">
                <a:solidFill>
                  <a:schemeClr val="bg1"/>
                </a:solidFill>
              </a:rPr>
              <a:t>-</a:t>
            </a:r>
            <a:r>
              <a:rPr lang="en-US" sz="1400" dirty="0" smtClean="0">
                <a:solidFill>
                  <a:schemeClr val="bg1"/>
                </a:solidFill>
              </a:rPr>
              <a:t>Elementary Special Education Teachers (2) K-5                                                            </a:t>
            </a:r>
            <a:r>
              <a:rPr lang="en-US" sz="1400" dirty="0" smtClean="0">
                <a:solidFill>
                  <a:schemeClr val="bg1"/>
                </a:solidFill>
              </a:rPr>
              <a:t> </a:t>
            </a:r>
            <a:endParaRPr lang="en-US" sz="1400" dirty="0" smtClean="0">
              <a:solidFill>
                <a:schemeClr val="bg1"/>
              </a:solidFill>
            </a:endParaRPr>
          </a:p>
          <a:p>
            <a:pPr defTabSz="914400">
              <a:spcBef>
                <a:spcPct val="0"/>
              </a:spcBef>
            </a:pPr>
            <a:r>
              <a:rPr lang="en-US" sz="1400" dirty="0" smtClean="0">
                <a:solidFill>
                  <a:schemeClr val="bg1"/>
                </a:solidFill>
              </a:rPr>
              <a:t>-ELA Coach                                                                                                                       </a:t>
            </a:r>
            <a:r>
              <a:rPr lang="en-US" sz="1400" dirty="0" smtClean="0">
                <a:solidFill>
                  <a:schemeClr val="bg1"/>
                </a:solidFill>
              </a:rPr>
              <a:t>  </a:t>
            </a:r>
            <a:endParaRPr lang="en-US" sz="1400" dirty="0" smtClean="0">
              <a:solidFill>
                <a:schemeClr val="bg1"/>
              </a:solidFill>
            </a:endParaRPr>
          </a:p>
          <a:p>
            <a:pPr defTabSz="914400">
              <a:spcBef>
                <a:spcPct val="0"/>
              </a:spcBef>
            </a:pPr>
            <a:r>
              <a:rPr lang="en-US" sz="1400" dirty="0" smtClean="0">
                <a:solidFill>
                  <a:schemeClr val="bg1"/>
                </a:solidFill>
              </a:rPr>
              <a:t>-District Wide Technology Coaches (3)                                                                            </a:t>
            </a:r>
            <a:endParaRPr lang="en-US" sz="1400" strike="sngStrike" dirty="0" smtClean="0">
              <a:solidFill>
                <a:schemeClr val="bg1"/>
              </a:solidFill>
            </a:endParaRPr>
          </a:p>
          <a:p>
            <a:pPr defTabSz="914400">
              <a:spcBef>
                <a:spcPct val="0"/>
              </a:spcBef>
            </a:pPr>
            <a:r>
              <a:rPr lang="en-US" sz="1400" dirty="0" smtClean="0">
                <a:solidFill>
                  <a:schemeClr val="bg1"/>
                </a:solidFill>
              </a:rPr>
              <a:t>-Teacher Mentors (2)                                                                                                        </a:t>
            </a:r>
            <a:r>
              <a:rPr lang="en-US" sz="1400" dirty="0" smtClean="0">
                <a:solidFill>
                  <a:schemeClr val="bg1"/>
                </a:solidFill>
              </a:rPr>
              <a:t> </a:t>
            </a:r>
            <a:endParaRPr lang="en-US" sz="1400" strike="sngStrike" dirty="0" smtClean="0">
              <a:solidFill>
                <a:schemeClr val="bg1"/>
              </a:solidFill>
            </a:endParaRPr>
          </a:p>
          <a:p>
            <a:pPr defTabSz="914400">
              <a:spcBef>
                <a:spcPct val="0"/>
              </a:spcBef>
            </a:pPr>
            <a:r>
              <a:rPr lang="en-US" sz="1400" dirty="0" smtClean="0">
                <a:solidFill>
                  <a:schemeClr val="bg1"/>
                </a:solidFill>
              </a:rPr>
              <a:t>-Special </a:t>
            </a:r>
            <a:r>
              <a:rPr lang="en-US" sz="1400" dirty="0" smtClean="0">
                <a:solidFill>
                  <a:schemeClr val="bg1"/>
                </a:solidFill>
              </a:rPr>
              <a:t>Ed.(0.8</a:t>
            </a:r>
            <a:r>
              <a:rPr lang="en-US" sz="1400" dirty="0" smtClean="0">
                <a:solidFill>
                  <a:schemeClr val="bg1"/>
                </a:solidFill>
              </a:rPr>
              <a:t>) </a:t>
            </a:r>
            <a:r>
              <a:rPr lang="en-US" sz="1400" dirty="0" smtClean="0">
                <a:solidFill>
                  <a:schemeClr val="bg1"/>
                </a:solidFill>
              </a:rPr>
              <a:t>Teacher. </a:t>
            </a:r>
            <a:r>
              <a:rPr lang="en-US" sz="1400" dirty="0" smtClean="0">
                <a:solidFill>
                  <a:schemeClr val="bg1"/>
                </a:solidFill>
              </a:rPr>
              <a:t>P</a:t>
            </a:r>
            <a:r>
              <a:rPr lang="en-US" sz="1400" dirty="0" smtClean="0">
                <a:solidFill>
                  <a:schemeClr val="bg1"/>
                </a:solidFill>
              </a:rPr>
              <a:t>rovide </a:t>
            </a:r>
            <a:r>
              <a:rPr lang="en-US" sz="1400" dirty="0" smtClean="0">
                <a:solidFill>
                  <a:schemeClr val="bg1"/>
                </a:solidFill>
              </a:rPr>
              <a:t>job coaching support for </a:t>
            </a:r>
            <a:r>
              <a:rPr lang="en-US" sz="1400" dirty="0" smtClean="0">
                <a:solidFill>
                  <a:schemeClr val="bg1"/>
                </a:solidFill>
              </a:rPr>
              <a:t>the In-District </a:t>
            </a:r>
            <a:r>
              <a:rPr lang="en-US" sz="1400" dirty="0" smtClean="0">
                <a:solidFill>
                  <a:schemeClr val="bg1"/>
                </a:solidFill>
              </a:rPr>
              <a:t>Extended Services Program for students with </a:t>
            </a:r>
            <a:r>
              <a:rPr lang="en-US" sz="1400" dirty="0" smtClean="0">
                <a:solidFill>
                  <a:schemeClr val="bg1"/>
                </a:solidFill>
              </a:rPr>
              <a:t>IEPS Ages </a:t>
            </a:r>
            <a:r>
              <a:rPr lang="en-US" sz="1400" dirty="0" smtClean="0">
                <a:solidFill>
                  <a:schemeClr val="bg1"/>
                </a:solidFill>
              </a:rPr>
              <a:t>21-23 (21/22)                                                                                                     </a:t>
            </a:r>
            <a:r>
              <a:rPr lang="en-US" sz="1400" dirty="0" smtClean="0">
                <a:solidFill>
                  <a:schemeClr val="bg1"/>
                </a:solidFill>
              </a:rPr>
              <a:t> </a:t>
            </a:r>
            <a:endParaRPr lang="en-US" sz="1400" dirty="0" smtClean="0">
              <a:solidFill>
                <a:schemeClr val="bg1"/>
              </a:solidFill>
            </a:endParaRPr>
          </a:p>
          <a:p>
            <a:pPr defTabSz="914400">
              <a:spcBef>
                <a:spcPct val="0"/>
              </a:spcBef>
            </a:pPr>
            <a:endParaRPr lang="en-US" sz="1400" dirty="0">
              <a:solidFill>
                <a:schemeClr val="bg1"/>
              </a:solidFill>
            </a:endParaRPr>
          </a:p>
          <a:p>
            <a:pPr defTabSz="914400">
              <a:spcBef>
                <a:spcPct val="0"/>
              </a:spcBef>
            </a:pPr>
            <a:r>
              <a:rPr lang="en-US" sz="1400" u="sng" dirty="0" smtClean="0">
                <a:solidFill>
                  <a:schemeClr val="bg1"/>
                </a:solidFill>
              </a:rPr>
              <a:t>Contract Services:               </a:t>
            </a:r>
            <a:r>
              <a:rPr lang="en-US" sz="1400" u="sng" dirty="0" smtClean="0">
                <a:solidFill>
                  <a:schemeClr val="bg1"/>
                </a:solidFill>
              </a:rPr>
              <a:t>                                                                                                                                                                          </a:t>
            </a:r>
            <a:r>
              <a:rPr lang="en-US" sz="1400" u="sng" dirty="0" smtClean="0">
                <a:solidFill>
                  <a:schemeClr val="bg1"/>
                </a:solidFill>
              </a:rPr>
              <a:t>$926,412 </a:t>
            </a:r>
            <a:r>
              <a:rPr lang="en-US" sz="1400" dirty="0" smtClean="0">
                <a:solidFill>
                  <a:schemeClr val="bg1"/>
                </a:solidFill>
              </a:rPr>
              <a:t>                         </a:t>
            </a:r>
            <a:r>
              <a:rPr lang="en-US" sz="1400" u="sng" dirty="0" smtClean="0">
                <a:solidFill>
                  <a:schemeClr val="bg1"/>
                </a:solidFill>
              </a:rPr>
              <a:t> </a:t>
            </a:r>
            <a:endParaRPr lang="en-US" sz="1400" u="sng" dirty="0">
              <a:solidFill>
                <a:schemeClr val="bg1"/>
              </a:solidFill>
            </a:endParaRPr>
          </a:p>
          <a:p>
            <a:pPr defTabSz="914400">
              <a:spcBef>
                <a:spcPct val="0"/>
              </a:spcBef>
            </a:pPr>
            <a:r>
              <a:rPr lang="en-US" sz="1400" dirty="0" smtClean="0">
                <a:solidFill>
                  <a:schemeClr val="bg1"/>
                </a:solidFill>
              </a:rPr>
              <a:t>-Transportation Services for Extended Services Program for </a:t>
            </a:r>
            <a:r>
              <a:rPr lang="en-US" sz="1400" dirty="0" smtClean="0">
                <a:solidFill>
                  <a:schemeClr val="bg1"/>
                </a:solidFill>
              </a:rPr>
              <a:t>students </a:t>
            </a:r>
            <a:r>
              <a:rPr lang="en-US" sz="1400" dirty="0" smtClean="0">
                <a:solidFill>
                  <a:schemeClr val="bg1"/>
                </a:solidFill>
              </a:rPr>
              <a:t>with IEP’s – Ages 21-23 (21/22)                                                                    </a:t>
            </a:r>
            <a:r>
              <a:rPr lang="en-US" sz="1400" dirty="0" smtClean="0">
                <a:solidFill>
                  <a:schemeClr val="bg1"/>
                </a:solidFill>
              </a:rPr>
              <a:t> </a:t>
            </a:r>
            <a:endParaRPr lang="en-US" sz="1400" dirty="0" smtClean="0">
              <a:solidFill>
                <a:schemeClr val="bg1"/>
              </a:solidFill>
            </a:endParaRPr>
          </a:p>
          <a:p>
            <a:pPr defTabSz="914400">
              <a:spcBef>
                <a:spcPct val="0"/>
              </a:spcBef>
            </a:pPr>
            <a:r>
              <a:rPr lang="en-US" sz="1400" dirty="0" smtClean="0">
                <a:solidFill>
                  <a:schemeClr val="bg1"/>
                </a:solidFill>
              </a:rPr>
              <a:t>-Out of District Tuition costs for Extended Services Program </a:t>
            </a:r>
            <a:r>
              <a:rPr lang="en-US" sz="1400" dirty="0" smtClean="0">
                <a:solidFill>
                  <a:schemeClr val="bg1"/>
                </a:solidFill>
              </a:rPr>
              <a:t>for students </a:t>
            </a:r>
            <a:r>
              <a:rPr lang="en-US" sz="1400" dirty="0" smtClean="0">
                <a:solidFill>
                  <a:schemeClr val="bg1"/>
                </a:solidFill>
              </a:rPr>
              <a:t>with IEPs – Ages 21-23 – Residential Program (21/22)                               </a:t>
            </a:r>
          </a:p>
          <a:p>
            <a:pPr defTabSz="914400">
              <a:spcBef>
                <a:spcPct val="0"/>
              </a:spcBef>
            </a:pPr>
            <a:r>
              <a:rPr lang="en-US" sz="1400" dirty="0" smtClean="0">
                <a:solidFill>
                  <a:schemeClr val="bg1"/>
                </a:solidFill>
              </a:rPr>
              <a:t>-In District clinical support services to enhance the multi-tiered </a:t>
            </a:r>
            <a:r>
              <a:rPr lang="en-US" sz="1400" dirty="0" smtClean="0">
                <a:solidFill>
                  <a:schemeClr val="bg1"/>
                </a:solidFill>
              </a:rPr>
              <a:t>support systems </a:t>
            </a:r>
            <a:r>
              <a:rPr lang="en-US" sz="1400" dirty="0" smtClean="0">
                <a:solidFill>
                  <a:schemeClr val="bg1"/>
                </a:solidFill>
              </a:rPr>
              <a:t>(MTSS) targeted at the middle school &amp; high school level                          </a:t>
            </a:r>
            <a:r>
              <a:rPr lang="en-US" sz="1400" dirty="0" smtClean="0">
                <a:solidFill>
                  <a:schemeClr val="bg1"/>
                </a:solidFill>
              </a:rPr>
              <a:t> </a:t>
            </a:r>
            <a:endParaRPr lang="en-US" sz="1400" dirty="0" smtClean="0">
              <a:solidFill>
                <a:schemeClr val="bg1"/>
              </a:solidFill>
            </a:endParaRPr>
          </a:p>
          <a:p>
            <a:pPr defTabSz="914400">
              <a:spcBef>
                <a:spcPct val="0"/>
              </a:spcBef>
            </a:pPr>
            <a:r>
              <a:rPr lang="en-US" sz="1400" dirty="0" smtClean="0">
                <a:solidFill>
                  <a:schemeClr val="bg1"/>
                </a:solidFill>
              </a:rPr>
              <a:t>-Social </a:t>
            </a:r>
            <a:r>
              <a:rPr lang="en-US" sz="1400" dirty="0" smtClean="0">
                <a:solidFill>
                  <a:schemeClr val="bg1"/>
                </a:solidFill>
              </a:rPr>
              <a:t>Emotional-School </a:t>
            </a:r>
            <a:r>
              <a:rPr lang="en-US" sz="1400" dirty="0" smtClean="0">
                <a:solidFill>
                  <a:schemeClr val="bg1"/>
                </a:solidFill>
              </a:rPr>
              <a:t>Climate Surveys distributed to K-12 students, </a:t>
            </a:r>
            <a:r>
              <a:rPr lang="en-US" sz="1400" dirty="0" smtClean="0">
                <a:solidFill>
                  <a:schemeClr val="bg1"/>
                </a:solidFill>
              </a:rPr>
              <a:t>parents</a:t>
            </a:r>
            <a:r>
              <a:rPr lang="en-US" sz="1400" dirty="0" smtClean="0">
                <a:solidFill>
                  <a:schemeClr val="bg1"/>
                </a:solidFill>
              </a:rPr>
              <a:t>, and staff to identify areas for continued improvement or support                </a:t>
            </a:r>
            <a:r>
              <a:rPr lang="en-US" sz="1400" dirty="0" smtClean="0">
                <a:solidFill>
                  <a:schemeClr val="bg1"/>
                </a:solidFill>
              </a:rPr>
              <a:t> </a:t>
            </a:r>
          </a:p>
          <a:p>
            <a:pPr defTabSz="914400">
              <a:spcBef>
                <a:spcPct val="0"/>
              </a:spcBef>
            </a:pPr>
            <a:r>
              <a:rPr lang="en-US" sz="1400" dirty="0" smtClean="0">
                <a:solidFill>
                  <a:schemeClr val="bg1"/>
                </a:solidFill>
              </a:rPr>
              <a:t>-Out of District clinical support services to enhance the multi-tiered support systems </a:t>
            </a:r>
            <a:r>
              <a:rPr lang="en-US" sz="1400" dirty="0" smtClean="0">
                <a:solidFill>
                  <a:schemeClr val="bg1"/>
                </a:solidFill>
              </a:rPr>
              <a:t>(MTSS) for students K-12.  Professional development and </a:t>
            </a:r>
            <a:r>
              <a:rPr lang="en-US" sz="1400" dirty="0" smtClean="0">
                <a:solidFill>
                  <a:schemeClr val="bg1"/>
                </a:solidFill>
              </a:rPr>
              <a:t> parent </a:t>
            </a:r>
            <a:r>
              <a:rPr lang="en-US" sz="1400" dirty="0" smtClean="0">
                <a:solidFill>
                  <a:schemeClr val="bg1"/>
                </a:solidFill>
              </a:rPr>
              <a:t>training also included</a:t>
            </a:r>
          </a:p>
          <a:p>
            <a:pPr defTabSz="914400">
              <a:spcBef>
                <a:spcPct val="0"/>
              </a:spcBef>
            </a:pPr>
            <a:r>
              <a:rPr lang="en-US" sz="1400" dirty="0" smtClean="0">
                <a:solidFill>
                  <a:schemeClr val="bg1"/>
                </a:solidFill>
              </a:rPr>
              <a:t>-Out of District job coaching services for the Extended Services </a:t>
            </a:r>
            <a:r>
              <a:rPr lang="en-US" sz="1400" dirty="0" smtClean="0">
                <a:solidFill>
                  <a:schemeClr val="bg1"/>
                </a:solidFill>
              </a:rPr>
              <a:t>Program for </a:t>
            </a:r>
            <a:r>
              <a:rPr lang="en-US" sz="1400" dirty="0" smtClean="0">
                <a:solidFill>
                  <a:schemeClr val="bg1"/>
                </a:solidFill>
              </a:rPr>
              <a:t>students with IEPS – Ages 21-23 (</a:t>
            </a:r>
            <a:r>
              <a:rPr lang="en-US" sz="1400" dirty="0" smtClean="0">
                <a:solidFill>
                  <a:schemeClr val="bg1"/>
                </a:solidFill>
              </a:rPr>
              <a:t>21/22)</a:t>
            </a:r>
            <a:endParaRPr lang="en-US" sz="1400" dirty="0">
              <a:solidFill>
                <a:schemeClr val="bg1"/>
              </a:solidFill>
            </a:endParaRPr>
          </a:p>
          <a:p>
            <a:pPr defTabSz="914400">
              <a:spcBef>
                <a:spcPct val="0"/>
              </a:spcBef>
            </a:pPr>
            <a:r>
              <a:rPr lang="en-US" sz="1400" dirty="0" smtClean="0">
                <a:solidFill>
                  <a:schemeClr val="bg1"/>
                </a:solidFill>
              </a:rPr>
              <a:t>-</a:t>
            </a:r>
            <a:r>
              <a:rPr lang="en-US" sz="1400" dirty="0" err="1" smtClean="0">
                <a:solidFill>
                  <a:schemeClr val="bg1"/>
                </a:solidFill>
              </a:rPr>
              <a:t>Fundations</a:t>
            </a:r>
            <a:r>
              <a:rPr lang="en-US" sz="1400" dirty="0" smtClean="0">
                <a:solidFill>
                  <a:schemeClr val="bg1"/>
                </a:solidFill>
              </a:rPr>
              <a:t> </a:t>
            </a:r>
            <a:r>
              <a:rPr lang="en-US" sz="1400" dirty="0">
                <a:solidFill>
                  <a:schemeClr val="bg1"/>
                </a:solidFill>
              </a:rPr>
              <a:t>Program – Primary Grades – High Dosage Tutoring Programs </a:t>
            </a:r>
            <a:endParaRPr lang="en-US" sz="1400" dirty="0" smtClean="0">
              <a:solidFill>
                <a:schemeClr val="bg1"/>
              </a:solidFill>
            </a:endParaRPr>
          </a:p>
          <a:p>
            <a:pPr defTabSz="914400">
              <a:spcBef>
                <a:spcPct val="0"/>
              </a:spcBef>
            </a:pPr>
            <a:r>
              <a:rPr lang="en-US" sz="1400" dirty="0" smtClean="0">
                <a:solidFill>
                  <a:schemeClr val="bg1"/>
                </a:solidFill>
              </a:rPr>
              <a:t>-Support </a:t>
            </a:r>
            <a:r>
              <a:rPr lang="en-US" sz="1400" dirty="0" smtClean="0">
                <a:solidFill>
                  <a:schemeClr val="bg1"/>
                </a:solidFill>
              </a:rPr>
              <a:t>and remediation to instructional staff to address numerous </a:t>
            </a:r>
            <a:r>
              <a:rPr lang="en-US" sz="1400" dirty="0" smtClean="0">
                <a:solidFill>
                  <a:schemeClr val="bg1"/>
                </a:solidFill>
              </a:rPr>
              <a:t>deficiencies </a:t>
            </a:r>
            <a:r>
              <a:rPr lang="en-US" sz="1400" dirty="0" smtClean="0">
                <a:solidFill>
                  <a:schemeClr val="bg1"/>
                </a:solidFill>
              </a:rPr>
              <a:t>faced by students post pandemic.</a:t>
            </a:r>
          </a:p>
          <a:p>
            <a:pPr defTabSz="914400">
              <a:spcBef>
                <a:spcPct val="0"/>
              </a:spcBef>
            </a:pPr>
            <a:r>
              <a:rPr lang="en-US" sz="1400" dirty="0" smtClean="0">
                <a:solidFill>
                  <a:schemeClr val="bg1"/>
                </a:solidFill>
              </a:rPr>
              <a:t>-Middle School Science Curriculum – HMH Dimensions</a:t>
            </a:r>
          </a:p>
          <a:p>
            <a:pPr defTabSz="914400">
              <a:spcBef>
                <a:spcPct val="0"/>
              </a:spcBef>
            </a:pPr>
            <a:endParaRPr lang="en-US" sz="1100" dirty="0" smtClean="0">
              <a:solidFill>
                <a:srgbClr val="00B0F0"/>
              </a:solidFill>
            </a:endParaRPr>
          </a:p>
          <a:p>
            <a:pPr defTabSz="914400">
              <a:spcBef>
                <a:spcPct val="0"/>
              </a:spcBef>
            </a:pPr>
            <a:endParaRPr lang="en-US" sz="1100" dirty="0">
              <a:solidFill>
                <a:srgbClr val="FFFFFF"/>
              </a:solidFill>
            </a:endParaRPr>
          </a:p>
          <a:p>
            <a:pPr defTabSz="914400">
              <a:spcBef>
                <a:spcPct val="0"/>
              </a:spcBef>
            </a:pPr>
            <a:endParaRPr lang="en-US" sz="1100" dirty="0" smtClean="0">
              <a:solidFill>
                <a:srgbClr val="FFFFFF"/>
              </a:solidFill>
            </a:endParaRPr>
          </a:p>
        </p:txBody>
      </p:sp>
    </p:spTree>
    <p:extLst>
      <p:ext uri="{BB962C8B-B14F-4D97-AF65-F5344CB8AC3E}">
        <p14:creationId xmlns:p14="http://schemas.microsoft.com/office/powerpoint/2010/main" val="2249097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8405" y="150779"/>
            <a:ext cx="10379412" cy="888312"/>
          </a:xfrm>
          <a:prstGeom prst="rect">
            <a:avLst/>
          </a:prstGeom>
          <a:solidFill>
            <a:srgbClr val="942020"/>
          </a:solidFill>
          <a:ln w="76200">
            <a:solidFill>
              <a:srgbClr val="000000"/>
            </a:solidFill>
            <a:round/>
          </a:ln>
        </p:spPr>
        <p:txBody>
          <a:bodyPr vert="horz" lIns="91440" tIns="45720" rIns="91440" bIns="45720" rtlCol="0" anchor="ctr">
            <a:noAutofit/>
          </a:bodyPr>
          <a:lstStyle/>
          <a:p>
            <a:pPr algn="ctr" defTabSz="914400">
              <a:spcBef>
                <a:spcPct val="0"/>
              </a:spcBef>
            </a:pPr>
            <a:r>
              <a:rPr lang="en-US" sz="3000" b="1" u="sng" dirty="0" smtClean="0">
                <a:solidFill>
                  <a:srgbClr val="FFFFFF"/>
                </a:solidFill>
              </a:rPr>
              <a:t>AMERICAN </a:t>
            </a:r>
            <a:r>
              <a:rPr lang="en-US" sz="3000" b="1" u="sng" dirty="0">
                <a:solidFill>
                  <a:srgbClr val="FFFFFF"/>
                </a:solidFill>
              </a:rPr>
              <a:t>RESCUE </a:t>
            </a:r>
            <a:r>
              <a:rPr lang="en-US" sz="3000" b="1" u="sng" dirty="0" smtClean="0">
                <a:solidFill>
                  <a:srgbClr val="FFFFFF"/>
                </a:solidFill>
              </a:rPr>
              <a:t>PLAN</a:t>
            </a:r>
          </a:p>
          <a:p>
            <a:pPr algn="ctr" defTabSz="914400">
              <a:spcBef>
                <a:spcPct val="0"/>
              </a:spcBef>
            </a:pPr>
            <a:r>
              <a:rPr lang="en-US" sz="3000" b="1" u="sng" dirty="0" smtClean="0">
                <a:solidFill>
                  <a:srgbClr val="FFFFFF"/>
                </a:solidFill>
              </a:rPr>
              <a:t>ARP – LEARNING </a:t>
            </a:r>
            <a:r>
              <a:rPr lang="en-US" sz="3000" b="1" u="sng" dirty="0" smtClean="0">
                <a:solidFill>
                  <a:srgbClr val="FFFFFF"/>
                </a:solidFill>
              </a:rPr>
              <a:t>LOSS CONTINUED </a:t>
            </a:r>
            <a:endParaRPr lang="en-US" sz="3000" b="1" u="sng" dirty="0">
              <a:solidFill>
                <a:srgbClr val="FFFFFF"/>
              </a:solidFill>
            </a:endParaRPr>
          </a:p>
        </p:txBody>
      </p:sp>
      <p:sp>
        <p:nvSpPr>
          <p:cNvPr id="4" name="Rectangle 3"/>
          <p:cNvSpPr/>
          <p:nvPr/>
        </p:nvSpPr>
        <p:spPr>
          <a:xfrm>
            <a:off x="1128404" y="1180407"/>
            <a:ext cx="10379413" cy="5542126"/>
          </a:xfrm>
          <a:prstGeom prst="rect">
            <a:avLst/>
          </a:prstGeom>
          <a:solidFill>
            <a:srgbClr val="942020"/>
          </a:solidFill>
          <a:ln w="76200">
            <a:solidFill>
              <a:srgbClr val="000000"/>
            </a:solidFill>
            <a:round/>
          </a:ln>
        </p:spPr>
        <p:txBody>
          <a:bodyPr vert="horz" lIns="91440" tIns="45720" rIns="91440" bIns="45720" rtlCol="0" anchor="ctr">
            <a:noAutofit/>
          </a:bodyPr>
          <a:lstStyle/>
          <a:p>
            <a:pPr defTabSz="914400">
              <a:spcBef>
                <a:spcPct val="0"/>
              </a:spcBef>
            </a:pPr>
            <a:endParaRPr lang="en-US" sz="1400" dirty="0" smtClean="0">
              <a:solidFill>
                <a:schemeClr val="bg1"/>
              </a:solidFill>
            </a:endParaRPr>
          </a:p>
          <a:p>
            <a:pPr defTabSz="914400">
              <a:spcBef>
                <a:spcPct val="0"/>
              </a:spcBef>
            </a:pPr>
            <a:r>
              <a:rPr lang="en-US" sz="1400" dirty="0" smtClean="0">
                <a:solidFill>
                  <a:schemeClr val="bg1"/>
                </a:solidFill>
              </a:rPr>
              <a:t>TOTAL </a:t>
            </a:r>
            <a:r>
              <a:rPr lang="en-US" sz="1400" dirty="0" smtClean="0">
                <a:solidFill>
                  <a:schemeClr val="bg1"/>
                </a:solidFill>
              </a:rPr>
              <a:t>ALLOCATION:   						</a:t>
            </a:r>
            <a:r>
              <a:rPr lang="en-US" sz="1400" dirty="0" smtClean="0">
                <a:solidFill>
                  <a:schemeClr val="bg1"/>
                </a:solidFill>
              </a:rPr>
              <a:t>            	   </a:t>
            </a:r>
            <a:r>
              <a:rPr lang="en-US" sz="1400" dirty="0" smtClean="0">
                <a:solidFill>
                  <a:schemeClr val="bg1"/>
                </a:solidFill>
              </a:rPr>
              <a:t>	$ 2,920,248</a:t>
            </a:r>
          </a:p>
          <a:p>
            <a:pPr defTabSz="914400">
              <a:spcBef>
                <a:spcPct val="0"/>
              </a:spcBef>
            </a:pPr>
            <a:endParaRPr lang="en-US" sz="1400" u="sng" dirty="0" smtClean="0">
              <a:solidFill>
                <a:schemeClr val="bg1"/>
              </a:solidFill>
            </a:endParaRPr>
          </a:p>
          <a:p>
            <a:pPr defTabSz="914400">
              <a:spcBef>
                <a:spcPct val="0"/>
              </a:spcBef>
            </a:pPr>
            <a:r>
              <a:rPr lang="en-US" sz="1400" u="sng" dirty="0" smtClean="0">
                <a:solidFill>
                  <a:schemeClr val="bg1"/>
                </a:solidFill>
              </a:rPr>
              <a:t>Supplies </a:t>
            </a:r>
            <a:r>
              <a:rPr lang="en-US" sz="1400" u="sng" dirty="0" smtClean="0">
                <a:solidFill>
                  <a:schemeClr val="bg1"/>
                </a:solidFill>
              </a:rPr>
              <a:t>&amp; Materials:                                   </a:t>
            </a:r>
            <a:r>
              <a:rPr lang="en-US" sz="1400" u="sng" dirty="0" smtClean="0">
                <a:solidFill>
                  <a:schemeClr val="bg1"/>
                </a:solidFill>
              </a:rPr>
              <a:t>                                                                                                                        </a:t>
            </a:r>
            <a:r>
              <a:rPr lang="en-US" sz="1400" u="sng" dirty="0" smtClean="0">
                <a:solidFill>
                  <a:schemeClr val="bg1"/>
                </a:solidFill>
              </a:rPr>
              <a:t>$925,956                                                                 </a:t>
            </a:r>
          </a:p>
          <a:p>
            <a:pPr defTabSz="914400">
              <a:spcBef>
                <a:spcPct val="0"/>
              </a:spcBef>
            </a:pPr>
            <a:r>
              <a:rPr lang="en-US" sz="1400" dirty="0" smtClean="0">
                <a:solidFill>
                  <a:schemeClr val="bg1"/>
                </a:solidFill>
              </a:rPr>
              <a:t> </a:t>
            </a:r>
            <a:endParaRPr lang="en-US" sz="1400" dirty="0" smtClean="0">
              <a:solidFill>
                <a:schemeClr val="bg1"/>
              </a:solidFill>
            </a:endParaRPr>
          </a:p>
          <a:p>
            <a:pPr defTabSz="914400">
              <a:spcBef>
                <a:spcPct val="0"/>
              </a:spcBef>
            </a:pPr>
            <a:r>
              <a:rPr lang="en-US" sz="1400" dirty="0" smtClean="0">
                <a:solidFill>
                  <a:schemeClr val="bg1"/>
                </a:solidFill>
              </a:rPr>
              <a:t>-</a:t>
            </a:r>
            <a:r>
              <a:rPr lang="en-US" sz="1400" dirty="0" smtClean="0">
                <a:solidFill>
                  <a:schemeClr val="bg1"/>
                </a:solidFill>
              </a:rPr>
              <a:t>Words Their Way Program &amp; PD – High Dosage Tutoring Programs</a:t>
            </a:r>
          </a:p>
          <a:p>
            <a:pPr defTabSz="914400">
              <a:spcBef>
                <a:spcPct val="0"/>
              </a:spcBef>
            </a:pPr>
            <a:r>
              <a:rPr lang="en-US" sz="1400" dirty="0" smtClean="0">
                <a:solidFill>
                  <a:schemeClr val="bg1"/>
                </a:solidFill>
              </a:rPr>
              <a:t>-</a:t>
            </a:r>
            <a:r>
              <a:rPr lang="en-US" sz="1400" dirty="0" smtClean="0">
                <a:solidFill>
                  <a:schemeClr val="bg1"/>
                </a:solidFill>
              </a:rPr>
              <a:t>K-5 ELL Classroom Reading Libraries – Tailored Individualized Acceleration </a:t>
            </a:r>
          </a:p>
          <a:p>
            <a:pPr defTabSz="914400">
              <a:spcBef>
                <a:spcPct val="0"/>
              </a:spcBef>
            </a:pPr>
            <a:r>
              <a:rPr lang="en-US" sz="1400" dirty="0" smtClean="0">
                <a:solidFill>
                  <a:schemeClr val="bg1"/>
                </a:solidFill>
              </a:rPr>
              <a:t>-</a:t>
            </a:r>
            <a:r>
              <a:rPr lang="en-US" sz="1400" dirty="0" smtClean="0">
                <a:solidFill>
                  <a:schemeClr val="bg1"/>
                </a:solidFill>
              </a:rPr>
              <a:t>K-5 Classroom Reading Libraries – Tailored Individualized Acceleration</a:t>
            </a:r>
          </a:p>
          <a:p>
            <a:pPr defTabSz="914400">
              <a:spcBef>
                <a:spcPct val="0"/>
              </a:spcBef>
            </a:pPr>
            <a:r>
              <a:rPr lang="en-US" sz="1400" dirty="0" smtClean="0">
                <a:solidFill>
                  <a:schemeClr val="bg1"/>
                </a:solidFill>
              </a:rPr>
              <a:t>-</a:t>
            </a:r>
            <a:r>
              <a:rPr lang="en-US" sz="1400" dirty="0" smtClean="0">
                <a:solidFill>
                  <a:schemeClr val="bg1"/>
                </a:solidFill>
              </a:rPr>
              <a:t>WWHS World Language – Tailored Individualized Acceleration </a:t>
            </a:r>
          </a:p>
          <a:p>
            <a:pPr defTabSz="914400">
              <a:spcBef>
                <a:spcPct val="0"/>
              </a:spcBef>
            </a:pPr>
            <a:r>
              <a:rPr lang="en-US" sz="1400" dirty="0" smtClean="0">
                <a:solidFill>
                  <a:schemeClr val="bg1"/>
                </a:solidFill>
              </a:rPr>
              <a:t>- </a:t>
            </a:r>
            <a:r>
              <a:rPr lang="en-US" sz="1400" dirty="0">
                <a:solidFill>
                  <a:schemeClr val="bg1"/>
                </a:solidFill>
              </a:rPr>
              <a:t>Technology – 2,200 Chromebooks, licenses and service</a:t>
            </a:r>
            <a:endParaRPr lang="en-US" sz="1400" dirty="0" smtClean="0">
              <a:solidFill>
                <a:schemeClr val="bg1"/>
              </a:solidFill>
            </a:endParaRPr>
          </a:p>
          <a:p>
            <a:pPr defTabSz="914400">
              <a:spcBef>
                <a:spcPct val="0"/>
              </a:spcBef>
            </a:pPr>
            <a:r>
              <a:rPr lang="en-US" sz="1400" dirty="0" smtClean="0">
                <a:solidFill>
                  <a:schemeClr val="bg1"/>
                </a:solidFill>
              </a:rPr>
              <a:t>- </a:t>
            </a:r>
            <a:r>
              <a:rPr lang="en-US" sz="1400" dirty="0">
                <a:solidFill>
                  <a:schemeClr val="bg1"/>
                </a:solidFill>
              </a:rPr>
              <a:t>Technology – Server for Remote Learning </a:t>
            </a:r>
            <a:endParaRPr lang="en-US" sz="1400" dirty="0" smtClean="0">
              <a:solidFill>
                <a:schemeClr val="bg1"/>
              </a:solidFill>
            </a:endParaRPr>
          </a:p>
          <a:p>
            <a:pPr defTabSz="914400">
              <a:spcBef>
                <a:spcPct val="0"/>
              </a:spcBef>
            </a:pPr>
            <a:r>
              <a:rPr lang="en-US" sz="1400" dirty="0" smtClean="0">
                <a:solidFill>
                  <a:schemeClr val="bg1"/>
                </a:solidFill>
              </a:rPr>
              <a:t>- </a:t>
            </a:r>
            <a:r>
              <a:rPr lang="en-US" sz="1400" dirty="0">
                <a:solidFill>
                  <a:schemeClr val="bg1"/>
                </a:solidFill>
              </a:rPr>
              <a:t>Technology – VMWare </a:t>
            </a:r>
            <a:r>
              <a:rPr lang="en-US" sz="1400" dirty="0" err="1">
                <a:solidFill>
                  <a:schemeClr val="bg1"/>
                </a:solidFill>
              </a:rPr>
              <a:t>Vspere</a:t>
            </a:r>
            <a:r>
              <a:rPr lang="en-US" sz="1400" dirty="0">
                <a:solidFill>
                  <a:schemeClr val="bg1"/>
                </a:solidFill>
              </a:rPr>
              <a:t> Server Licenses</a:t>
            </a:r>
            <a:r>
              <a:rPr lang="en-US" sz="1400" dirty="0" smtClean="0">
                <a:solidFill>
                  <a:schemeClr val="bg1"/>
                </a:solidFill>
              </a:rPr>
              <a:t>    </a:t>
            </a:r>
          </a:p>
          <a:p>
            <a:pPr defTabSz="914400">
              <a:spcBef>
                <a:spcPct val="0"/>
              </a:spcBef>
            </a:pPr>
            <a:endParaRPr lang="en-US" sz="1400" dirty="0">
              <a:solidFill>
                <a:schemeClr val="bg1"/>
              </a:solidFill>
            </a:endParaRPr>
          </a:p>
          <a:p>
            <a:pPr defTabSz="914400">
              <a:spcBef>
                <a:spcPct val="0"/>
              </a:spcBef>
            </a:pPr>
            <a:r>
              <a:rPr lang="en-US" sz="1400" u="sng" dirty="0" smtClean="0">
                <a:solidFill>
                  <a:schemeClr val="bg1"/>
                </a:solidFill>
              </a:rPr>
              <a:t>BOCES </a:t>
            </a:r>
            <a:r>
              <a:rPr lang="en-US" sz="1400" u="sng" dirty="0" smtClean="0">
                <a:solidFill>
                  <a:schemeClr val="bg1"/>
                </a:solidFill>
              </a:rPr>
              <a:t>Purchased Services:                                                            </a:t>
            </a:r>
            <a:r>
              <a:rPr lang="en-US" sz="1400" u="sng" dirty="0" smtClean="0">
                <a:solidFill>
                  <a:schemeClr val="bg1"/>
                </a:solidFill>
              </a:rPr>
              <a:t>                                                                                  </a:t>
            </a:r>
            <a:r>
              <a:rPr lang="en-US" sz="1400" u="sng" dirty="0" smtClean="0">
                <a:solidFill>
                  <a:schemeClr val="bg1"/>
                </a:solidFill>
              </a:rPr>
              <a:t>$170,452</a:t>
            </a:r>
            <a:endParaRPr lang="en-US" sz="1400" u="sng" dirty="0">
              <a:solidFill>
                <a:schemeClr val="bg1"/>
              </a:solidFill>
            </a:endParaRPr>
          </a:p>
          <a:p>
            <a:pPr defTabSz="914400">
              <a:spcBef>
                <a:spcPct val="0"/>
              </a:spcBef>
            </a:pPr>
            <a:r>
              <a:rPr lang="en-US" sz="1400" dirty="0" smtClean="0">
                <a:solidFill>
                  <a:schemeClr val="bg1"/>
                </a:solidFill>
              </a:rPr>
              <a:t>-BOCES </a:t>
            </a:r>
            <a:r>
              <a:rPr lang="en-US" sz="1400" dirty="0" smtClean="0">
                <a:solidFill>
                  <a:schemeClr val="bg1"/>
                </a:solidFill>
              </a:rPr>
              <a:t>Internship Program   </a:t>
            </a:r>
          </a:p>
          <a:p>
            <a:pPr defTabSz="914400">
              <a:spcBef>
                <a:spcPct val="0"/>
              </a:spcBef>
            </a:pPr>
            <a:r>
              <a:rPr lang="en-US" sz="1400" dirty="0" smtClean="0">
                <a:solidFill>
                  <a:schemeClr val="bg1"/>
                </a:solidFill>
              </a:rPr>
              <a:t>-</a:t>
            </a:r>
            <a:r>
              <a:rPr lang="en-US" sz="1400" dirty="0" smtClean="0">
                <a:solidFill>
                  <a:schemeClr val="bg1"/>
                </a:solidFill>
              </a:rPr>
              <a:t>Tuition costs for BOCES James E. Allen Program for student with special </a:t>
            </a:r>
            <a:r>
              <a:rPr lang="en-US" sz="1400" dirty="0" smtClean="0">
                <a:solidFill>
                  <a:schemeClr val="bg1"/>
                </a:solidFill>
              </a:rPr>
              <a:t>needs </a:t>
            </a:r>
            <a:r>
              <a:rPr lang="en-US" sz="1400" dirty="0" smtClean="0">
                <a:solidFill>
                  <a:schemeClr val="bg1"/>
                </a:solidFill>
              </a:rPr>
              <a:t>over 21 years old as a part of the Extended </a:t>
            </a:r>
            <a:r>
              <a:rPr lang="en-US" sz="1400" dirty="0" smtClean="0">
                <a:solidFill>
                  <a:schemeClr val="bg1"/>
                </a:solidFill>
              </a:rPr>
              <a:t>                              Service </a:t>
            </a:r>
            <a:r>
              <a:rPr lang="en-US" sz="1400" dirty="0" smtClean="0">
                <a:solidFill>
                  <a:schemeClr val="bg1"/>
                </a:solidFill>
              </a:rPr>
              <a:t>Program</a:t>
            </a:r>
          </a:p>
          <a:p>
            <a:pPr defTabSz="914400">
              <a:spcBef>
                <a:spcPct val="0"/>
              </a:spcBef>
            </a:pPr>
            <a:r>
              <a:rPr lang="en-US" sz="1400" dirty="0" smtClean="0">
                <a:solidFill>
                  <a:schemeClr val="bg1"/>
                </a:solidFill>
              </a:rPr>
              <a:t>-Technology – G-Suite Enterprise for Education</a:t>
            </a:r>
            <a:endParaRPr lang="en-US" sz="1400" dirty="0" smtClean="0">
              <a:solidFill>
                <a:schemeClr val="bg1"/>
              </a:solidFill>
            </a:endParaRPr>
          </a:p>
          <a:p>
            <a:pPr defTabSz="914400">
              <a:spcBef>
                <a:spcPct val="0"/>
              </a:spcBef>
            </a:pPr>
            <a:r>
              <a:rPr lang="en-US" sz="1400" dirty="0" smtClean="0">
                <a:solidFill>
                  <a:schemeClr val="bg1"/>
                </a:solidFill>
              </a:rPr>
              <a:t>-Technology </a:t>
            </a:r>
            <a:r>
              <a:rPr lang="en-US" sz="1400" dirty="0" smtClean="0">
                <a:solidFill>
                  <a:schemeClr val="bg1"/>
                </a:solidFill>
              </a:rPr>
              <a:t>– WYSE Terminals</a:t>
            </a:r>
          </a:p>
          <a:p>
            <a:pPr defTabSz="914400">
              <a:spcBef>
                <a:spcPct val="0"/>
              </a:spcBef>
            </a:pPr>
            <a:endParaRPr lang="en-US" sz="1400" dirty="0" smtClean="0">
              <a:solidFill>
                <a:schemeClr val="bg1"/>
              </a:solidFill>
            </a:endParaRPr>
          </a:p>
          <a:p>
            <a:pPr defTabSz="914400">
              <a:spcBef>
                <a:spcPct val="0"/>
              </a:spcBef>
            </a:pPr>
            <a:endParaRPr lang="en-US" sz="1400" dirty="0" smtClean="0">
              <a:solidFill>
                <a:schemeClr val="bg1"/>
              </a:solidFill>
            </a:endParaRPr>
          </a:p>
          <a:p>
            <a:pPr defTabSz="914400">
              <a:spcBef>
                <a:spcPct val="0"/>
              </a:spcBef>
            </a:pPr>
            <a:endParaRPr lang="en-US" sz="1100" dirty="0" smtClean="0">
              <a:solidFill>
                <a:srgbClr val="00B0F0"/>
              </a:solidFill>
            </a:endParaRPr>
          </a:p>
          <a:p>
            <a:pPr defTabSz="914400">
              <a:spcBef>
                <a:spcPct val="0"/>
              </a:spcBef>
            </a:pPr>
            <a:endParaRPr lang="en-US" sz="1100" dirty="0">
              <a:solidFill>
                <a:srgbClr val="FFFFFF"/>
              </a:solidFill>
            </a:endParaRPr>
          </a:p>
          <a:p>
            <a:pPr defTabSz="914400">
              <a:spcBef>
                <a:spcPct val="0"/>
              </a:spcBef>
            </a:pPr>
            <a:endParaRPr lang="en-US" sz="1100" dirty="0" smtClean="0">
              <a:solidFill>
                <a:srgbClr val="FFFFFF"/>
              </a:solidFill>
            </a:endParaRPr>
          </a:p>
        </p:txBody>
      </p:sp>
    </p:spTree>
    <p:extLst>
      <p:ext uri="{BB962C8B-B14F-4D97-AF65-F5344CB8AC3E}">
        <p14:creationId xmlns:p14="http://schemas.microsoft.com/office/powerpoint/2010/main" val="990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1128407" y="174568"/>
            <a:ext cx="10379413" cy="1138844"/>
          </a:xfrm>
          <a:prstGeom prst="rect">
            <a:avLst/>
          </a:prstGeom>
          <a:solidFill>
            <a:srgbClr val="942020"/>
          </a:solidFill>
          <a:ln w="76200">
            <a:solidFill>
              <a:srgbClr val="000000"/>
            </a:solidFill>
            <a:round/>
          </a:ln>
        </p:spPr>
        <p:txBody>
          <a:bodyPr vert="horz" lIns="91440" tIns="45720" rIns="91440" bIns="45720" rtlCol="0" anchor="ctr">
            <a:noAutofit/>
          </a:bodyPr>
          <a:lstStyle/>
          <a:p>
            <a:pPr algn="ctr" defTabSz="914400">
              <a:spcBef>
                <a:spcPct val="0"/>
              </a:spcBef>
            </a:pPr>
            <a:r>
              <a:rPr lang="en-US" sz="2400" b="1" u="sng" dirty="0" smtClean="0">
                <a:solidFill>
                  <a:srgbClr val="FFFFFF"/>
                </a:solidFill>
              </a:rPr>
              <a:t>Additional Foundation Aid Allocation - 2022/2023 School Year</a:t>
            </a:r>
          </a:p>
          <a:p>
            <a:pPr algn="ctr" defTabSz="914400">
              <a:spcBef>
                <a:spcPct val="0"/>
              </a:spcBef>
            </a:pPr>
            <a:endParaRPr lang="en-US" sz="500" b="1" u="sng" dirty="0" smtClean="0">
              <a:solidFill>
                <a:srgbClr val="FFFFFF"/>
              </a:solidFill>
            </a:endParaRPr>
          </a:p>
          <a:p>
            <a:pPr algn="ctr" defTabSz="914400">
              <a:spcBef>
                <a:spcPct val="0"/>
              </a:spcBef>
            </a:pPr>
            <a:r>
              <a:rPr lang="en-US" sz="2400" b="1" u="sng" dirty="0" smtClean="0">
                <a:solidFill>
                  <a:srgbClr val="FFFFFF"/>
                </a:solidFill>
              </a:rPr>
              <a:t>District Allocation - $9,884,268</a:t>
            </a:r>
            <a:endParaRPr lang="en-US" sz="2400" b="1" u="sng" dirty="0">
              <a:solidFill>
                <a:srgbClr val="FFFFFF"/>
              </a:solidFill>
            </a:endParaRPr>
          </a:p>
        </p:txBody>
      </p:sp>
      <p:sp>
        <p:nvSpPr>
          <p:cNvPr id="4" name="Rectangle 3"/>
          <p:cNvSpPr/>
          <p:nvPr/>
        </p:nvSpPr>
        <p:spPr>
          <a:xfrm>
            <a:off x="1128407" y="1313412"/>
            <a:ext cx="10379413" cy="5398777"/>
          </a:xfrm>
          <a:prstGeom prst="rect">
            <a:avLst/>
          </a:prstGeom>
          <a:solidFill>
            <a:srgbClr val="942020"/>
          </a:solidFill>
          <a:ln w="76200">
            <a:solidFill>
              <a:srgbClr val="000000"/>
            </a:solidFill>
            <a:round/>
          </a:ln>
        </p:spPr>
        <p:txBody>
          <a:bodyPr vert="horz" lIns="91440" tIns="45720" rIns="91440" bIns="45720" rtlCol="0" anchor="ctr">
            <a:noAutofit/>
          </a:bodyPr>
          <a:lstStyle/>
          <a:p>
            <a:pPr defTabSz="914400">
              <a:spcBef>
                <a:spcPct val="0"/>
              </a:spcBef>
            </a:pPr>
            <a:r>
              <a:rPr lang="en-US" dirty="0" smtClean="0">
                <a:solidFill>
                  <a:srgbClr val="FFFFFF"/>
                </a:solidFill>
              </a:rPr>
              <a:t>   </a:t>
            </a:r>
          </a:p>
          <a:p>
            <a:pPr marL="285750" indent="-285750" defTabSz="914400">
              <a:spcBef>
                <a:spcPct val="0"/>
              </a:spcBef>
              <a:buFont typeface="Arial" panose="020B0604020202020204" pitchFamily="34" charset="0"/>
              <a:buChar char="•"/>
            </a:pPr>
            <a:r>
              <a:rPr lang="en-US" u="sng" dirty="0" smtClean="0">
                <a:solidFill>
                  <a:srgbClr val="FFFFFF"/>
                </a:solidFill>
              </a:rPr>
              <a:t>Tax </a:t>
            </a:r>
            <a:r>
              <a:rPr lang="en-US" u="sng" dirty="0" smtClean="0">
                <a:solidFill>
                  <a:srgbClr val="FFFFFF"/>
                </a:solidFill>
              </a:rPr>
              <a:t>Levy </a:t>
            </a:r>
            <a:r>
              <a:rPr lang="en-US" u="sng" dirty="0" smtClean="0">
                <a:solidFill>
                  <a:srgbClr val="FFFFFF"/>
                </a:solidFill>
              </a:rPr>
              <a:t>Reduction:</a:t>
            </a:r>
            <a:r>
              <a:rPr lang="en-US" dirty="0" smtClean="0">
                <a:solidFill>
                  <a:srgbClr val="FFFFFF"/>
                </a:solidFill>
              </a:rPr>
              <a:t>                                                                              </a:t>
            </a:r>
            <a:r>
              <a:rPr lang="en-US" dirty="0" smtClean="0">
                <a:solidFill>
                  <a:srgbClr val="FFFFFF"/>
                </a:solidFill>
              </a:rPr>
              <a:t>		</a:t>
            </a:r>
            <a:r>
              <a:rPr lang="en-US" dirty="0">
                <a:solidFill>
                  <a:srgbClr val="FFFFFF"/>
                </a:solidFill>
              </a:rPr>
              <a:t> </a:t>
            </a:r>
            <a:r>
              <a:rPr lang="en-US" dirty="0" smtClean="0">
                <a:solidFill>
                  <a:srgbClr val="FFFFFF"/>
                </a:solidFill>
              </a:rPr>
              <a:t>          </a:t>
            </a:r>
            <a:r>
              <a:rPr lang="en-US" dirty="0" smtClean="0">
                <a:solidFill>
                  <a:srgbClr val="FFFFFF"/>
                </a:solidFill>
              </a:rPr>
              <a:t>$ </a:t>
            </a:r>
            <a:r>
              <a:rPr lang="en-US" dirty="0" smtClean="0">
                <a:solidFill>
                  <a:srgbClr val="FFFFFF"/>
                </a:solidFill>
              </a:rPr>
              <a:t>5,198,022 </a:t>
            </a:r>
            <a:endParaRPr lang="en-US" dirty="0" smtClean="0">
              <a:solidFill>
                <a:srgbClr val="FFFFFF"/>
              </a:solidFill>
            </a:endParaRPr>
          </a:p>
          <a:p>
            <a:pPr defTabSz="914400">
              <a:spcBef>
                <a:spcPct val="0"/>
              </a:spcBef>
            </a:pPr>
            <a:r>
              <a:rPr lang="en-US" sz="1400" dirty="0" smtClean="0">
                <a:solidFill>
                  <a:srgbClr val="FFFFFF"/>
                </a:solidFill>
              </a:rPr>
              <a:t>	(To provide financial relief to the taxpayers of South Huntington with a 0% Tax Levy Increas</a:t>
            </a:r>
            <a:r>
              <a:rPr lang="en-US" sz="1400" dirty="0" smtClean="0">
                <a:solidFill>
                  <a:srgbClr val="FFFFFF"/>
                </a:solidFill>
              </a:rPr>
              <a:t>e)</a:t>
            </a:r>
            <a:r>
              <a:rPr lang="en-US" dirty="0" smtClean="0">
                <a:solidFill>
                  <a:srgbClr val="FFFFFF"/>
                </a:solidFill>
              </a:rPr>
              <a:t> </a:t>
            </a:r>
          </a:p>
          <a:p>
            <a:pPr marL="285750" indent="-285750" defTabSz="914400">
              <a:spcBef>
                <a:spcPct val="0"/>
              </a:spcBef>
              <a:buFont typeface="Arial" panose="020B0604020202020204" pitchFamily="34" charset="0"/>
              <a:buChar char="•"/>
            </a:pPr>
            <a:endParaRPr lang="en-US" sz="1400" dirty="0" smtClean="0">
              <a:solidFill>
                <a:srgbClr val="FFFFFF"/>
              </a:solidFill>
            </a:endParaRPr>
          </a:p>
          <a:p>
            <a:pPr marL="285750" indent="-285750" defTabSz="914400">
              <a:spcBef>
                <a:spcPct val="0"/>
              </a:spcBef>
              <a:buFont typeface="Arial" panose="020B0604020202020204" pitchFamily="34" charset="0"/>
              <a:buChar char="•"/>
            </a:pPr>
            <a:r>
              <a:rPr lang="en-US" u="sng" dirty="0" smtClean="0">
                <a:solidFill>
                  <a:srgbClr val="FFFFFF"/>
                </a:solidFill>
              </a:rPr>
              <a:t>Decreased use of Reserves:</a:t>
            </a:r>
            <a:r>
              <a:rPr lang="en-US" dirty="0" smtClean="0">
                <a:solidFill>
                  <a:srgbClr val="FFFFFF"/>
                </a:solidFill>
              </a:rPr>
              <a:t>						            $   100,000</a:t>
            </a:r>
            <a:endParaRPr lang="en-US" dirty="0" smtClean="0">
              <a:solidFill>
                <a:srgbClr val="FFFFFF"/>
              </a:solidFill>
            </a:endParaRPr>
          </a:p>
          <a:p>
            <a:pPr marL="285750" indent="-285750" defTabSz="914400">
              <a:spcBef>
                <a:spcPct val="0"/>
              </a:spcBef>
              <a:buFont typeface="Arial" panose="020B0604020202020204" pitchFamily="34" charset="0"/>
              <a:buChar char="•"/>
            </a:pPr>
            <a:endParaRPr lang="en-US" sz="1400" dirty="0" smtClean="0">
              <a:solidFill>
                <a:srgbClr val="FFFFFF"/>
              </a:solidFill>
            </a:endParaRPr>
          </a:p>
          <a:p>
            <a:pPr marL="285750" indent="-285750" defTabSz="914400">
              <a:spcBef>
                <a:spcPct val="0"/>
              </a:spcBef>
              <a:buFont typeface="Arial" panose="020B0604020202020204" pitchFamily="34" charset="0"/>
              <a:buChar char="•"/>
            </a:pPr>
            <a:r>
              <a:rPr lang="en-US" u="sng" dirty="0" smtClean="0">
                <a:solidFill>
                  <a:srgbClr val="FFFFFF"/>
                </a:solidFill>
              </a:rPr>
              <a:t>Reduction in Class Sizes:</a:t>
            </a:r>
            <a:r>
              <a:rPr lang="en-US" dirty="0" smtClean="0">
                <a:solidFill>
                  <a:srgbClr val="FFFFFF"/>
                </a:solidFill>
              </a:rPr>
              <a:t>			                            		           $ 1,100,000</a:t>
            </a:r>
          </a:p>
          <a:p>
            <a:pPr defTabSz="914400">
              <a:spcBef>
                <a:spcPct val="0"/>
              </a:spcBef>
            </a:pPr>
            <a:r>
              <a:rPr lang="en-US" sz="1400" dirty="0" smtClean="0">
                <a:solidFill>
                  <a:srgbClr val="FFFFFF"/>
                </a:solidFill>
              </a:rPr>
              <a:t>	(Increase in aid allowed us to maintain and increase the number of teachers to support students.  These teachers are in areas such as: Elementary education, Mathematics, Social Studies, Technology, Art, Librarian, World Language &amp; Physical Education / Health)</a:t>
            </a:r>
          </a:p>
          <a:p>
            <a:pPr defTabSz="914400">
              <a:spcBef>
                <a:spcPct val="0"/>
              </a:spcBef>
            </a:pPr>
            <a:endParaRPr lang="en-US" sz="1400" dirty="0" smtClean="0">
              <a:solidFill>
                <a:srgbClr val="FFFFFF"/>
              </a:solidFill>
            </a:endParaRPr>
          </a:p>
          <a:p>
            <a:pPr marL="285750" indent="-285750" defTabSz="914400">
              <a:spcBef>
                <a:spcPct val="0"/>
              </a:spcBef>
              <a:buFont typeface="Arial" panose="020B0604020202020204" pitchFamily="34" charset="0"/>
              <a:buChar char="•"/>
            </a:pPr>
            <a:r>
              <a:rPr lang="en-US" u="sng" dirty="0" smtClean="0">
                <a:solidFill>
                  <a:srgbClr val="FFFFFF"/>
                </a:solidFill>
              </a:rPr>
              <a:t>Provide Support for Students who are not meeting or at risk of not meeting </a:t>
            </a:r>
          </a:p>
          <a:p>
            <a:pPr defTabSz="914400">
              <a:spcBef>
                <a:spcPct val="0"/>
              </a:spcBef>
            </a:pPr>
            <a:r>
              <a:rPr lang="en-US" dirty="0" smtClean="0">
                <a:solidFill>
                  <a:srgbClr val="FFFFFF"/>
                </a:solidFill>
              </a:rPr>
              <a:t>        </a:t>
            </a:r>
            <a:r>
              <a:rPr lang="en-US" u="sng" dirty="0" smtClean="0">
                <a:solidFill>
                  <a:srgbClr val="FFFFFF"/>
                </a:solidFill>
              </a:rPr>
              <a:t>state learning standards in core areas:</a:t>
            </a:r>
            <a:r>
              <a:rPr lang="en-US" dirty="0" smtClean="0">
                <a:solidFill>
                  <a:srgbClr val="FFFFFF"/>
                </a:solidFill>
              </a:rPr>
              <a:t>				                          $  586,246	</a:t>
            </a:r>
          </a:p>
          <a:p>
            <a:pPr defTabSz="914400">
              <a:spcBef>
                <a:spcPct val="0"/>
              </a:spcBef>
            </a:pPr>
            <a:r>
              <a:rPr lang="en-US" sz="1400" dirty="0" smtClean="0">
                <a:solidFill>
                  <a:srgbClr val="FFFFFF"/>
                </a:solidFill>
              </a:rPr>
              <a:t>	(To address learning needs of all students, especially those having special needs or ENL, staff will be used to support learning loss from the pandemic.  Additionally there are permanent substitutes to further support student needs.)</a:t>
            </a:r>
          </a:p>
          <a:p>
            <a:pPr marL="285750" indent="-285750" defTabSz="914400">
              <a:spcBef>
                <a:spcPct val="0"/>
              </a:spcBef>
              <a:buFont typeface="Arial" panose="020B0604020202020204" pitchFamily="34" charset="0"/>
              <a:buChar char="•"/>
            </a:pPr>
            <a:endParaRPr lang="en-US" sz="1400" u="sng" dirty="0" smtClean="0">
              <a:solidFill>
                <a:srgbClr val="FFFFFF"/>
              </a:solidFill>
            </a:endParaRPr>
          </a:p>
          <a:p>
            <a:pPr marL="285750" indent="-285750" defTabSz="914400">
              <a:spcBef>
                <a:spcPct val="0"/>
              </a:spcBef>
              <a:buFont typeface="Arial" panose="020B0604020202020204" pitchFamily="34" charset="0"/>
              <a:buChar char="•"/>
            </a:pPr>
            <a:r>
              <a:rPr lang="en-US" u="sng" dirty="0" smtClean="0">
                <a:solidFill>
                  <a:srgbClr val="FFFFFF"/>
                </a:solidFill>
              </a:rPr>
              <a:t>Resources </a:t>
            </a:r>
            <a:r>
              <a:rPr lang="en-US" u="sng" dirty="0">
                <a:solidFill>
                  <a:srgbClr val="FFFFFF"/>
                </a:solidFill>
              </a:rPr>
              <a:t>to English language learners, </a:t>
            </a:r>
            <a:r>
              <a:rPr lang="en-US" u="sng" dirty="0" smtClean="0">
                <a:solidFill>
                  <a:srgbClr val="FFFFFF"/>
                </a:solidFill>
              </a:rPr>
              <a:t>students </a:t>
            </a:r>
            <a:r>
              <a:rPr lang="en-US" u="sng" dirty="0">
                <a:solidFill>
                  <a:srgbClr val="FFFFFF"/>
                </a:solidFill>
              </a:rPr>
              <a:t>with </a:t>
            </a:r>
            <a:r>
              <a:rPr lang="en-US" u="sng" dirty="0" smtClean="0">
                <a:solidFill>
                  <a:srgbClr val="FFFFFF"/>
                </a:solidFill>
              </a:rPr>
              <a:t>disabilities</a:t>
            </a:r>
            <a:r>
              <a:rPr lang="en-US" u="sng" dirty="0">
                <a:solidFill>
                  <a:srgbClr val="FFFFFF"/>
                </a:solidFill>
              </a:rPr>
              <a:t>, and </a:t>
            </a:r>
            <a:r>
              <a:rPr lang="en-US" u="sng" dirty="0" smtClean="0">
                <a:solidFill>
                  <a:srgbClr val="FFFFFF"/>
                </a:solidFill>
              </a:rPr>
              <a:t>                                          students </a:t>
            </a:r>
            <a:r>
              <a:rPr lang="en-US" u="sng" dirty="0">
                <a:solidFill>
                  <a:srgbClr val="FFFFFF"/>
                </a:solidFill>
              </a:rPr>
              <a:t>experiencing </a:t>
            </a:r>
            <a:r>
              <a:rPr lang="en-US" u="sng" dirty="0" smtClean="0">
                <a:solidFill>
                  <a:srgbClr val="FFFFFF"/>
                </a:solidFill>
              </a:rPr>
              <a:t>homelessness:</a:t>
            </a:r>
            <a:r>
              <a:rPr lang="en-US" dirty="0" smtClean="0">
                <a:solidFill>
                  <a:srgbClr val="FFFFFF"/>
                </a:solidFill>
              </a:rPr>
              <a:t>                                                                             $ 2,900,000</a:t>
            </a:r>
          </a:p>
          <a:p>
            <a:pPr defTabSz="914400">
              <a:spcBef>
                <a:spcPct val="0"/>
              </a:spcBef>
            </a:pPr>
            <a:r>
              <a:rPr lang="en-US" sz="1400" dirty="0" smtClean="0">
                <a:solidFill>
                  <a:srgbClr val="FFFFFF"/>
                </a:solidFill>
              </a:rPr>
              <a:t>	(Increase to BOCES services with an allocation of $2.1mm alone.  This supports programs for many of our students with significant developmental delays who require specialized placements.  It also includes 2 new Elem. Spec. Ed teachers, 2 speech teachers, 2 psychologists, and 2 staff focused on providing instruction in the home language: HLA and social studies)</a:t>
            </a:r>
          </a:p>
          <a:p>
            <a:pPr defTabSz="914400">
              <a:spcBef>
                <a:spcPct val="0"/>
              </a:spcBef>
            </a:pPr>
            <a:r>
              <a:rPr lang="en-US" sz="2800" dirty="0" smtClean="0">
                <a:solidFill>
                  <a:srgbClr val="FFFFFF"/>
                </a:solidFill>
              </a:rPr>
              <a:t>	</a:t>
            </a:r>
            <a:endParaRPr lang="en-US" sz="2800" dirty="0">
              <a:solidFill>
                <a:srgbClr val="FFFFFF"/>
              </a:solidFill>
            </a:endParaRPr>
          </a:p>
        </p:txBody>
      </p:sp>
    </p:spTree>
    <p:extLst>
      <p:ext uri="{BB962C8B-B14F-4D97-AF65-F5344CB8AC3E}">
        <p14:creationId xmlns:p14="http://schemas.microsoft.com/office/powerpoint/2010/main" val="5263078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lt1"/>
          </a:fgClr>
          <a:bgClr>
            <a:schemeClr val="bg1"/>
          </a:bgClr>
        </a:pattFill>
        <a:effectLst/>
      </p:bgPr>
    </p:bg>
    <p:spTree>
      <p:nvGrpSpPr>
        <p:cNvPr id="1" name="Shape 87"/>
        <p:cNvGrpSpPr/>
        <p:nvPr/>
      </p:nvGrpSpPr>
      <p:grpSpPr>
        <a:xfrm>
          <a:off x="0" y="0"/>
          <a:ext cx="0" cy="0"/>
          <a:chOff x="0" y="0"/>
          <a:chExt cx="0" cy="0"/>
        </a:xfrm>
      </p:grpSpPr>
      <p:sp>
        <p:nvSpPr>
          <p:cNvPr id="88" name="Google Shape;88;p1"/>
          <p:cNvSpPr txBox="1">
            <a:spLocks noGrp="1"/>
          </p:cNvSpPr>
          <p:nvPr>
            <p:ph type="subTitle" idx="1"/>
          </p:nvPr>
        </p:nvSpPr>
        <p:spPr>
          <a:xfrm>
            <a:off x="698269" y="228600"/>
            <a:ext cx="11105804" cy="6172200"/>
          </a:xfrm>
          <a:prstGeom prst="rect">
            <a:avLst/>
          </a:prstGeom>
          <a:solidFill>
            <a:srgbClr val="953734"/>
          </a:solidFill>
          <a:ln w="76200" cap="flat" cmpd="sng">
            <a:solidFill>
              <a:schemeClr val="dk1"/>
            </a:solidFill>
            <a:prstDash val="solid"/>
            <a:round/>
            <a:headEnd type="none" w="sm" len="sm"/>
            <a:tailEnd type="none" w="sm" len="sm"/>
          </a:ln>
        </p:spPr>
        <p:txBody>
          <a:bodyPr spcFirstLastPara="1" vert="horz" wrap="square" lIns="91425" tIns="45700" rIns="91425" bIns="45700" rtlCol="0" anchor="t" anchorCtr="0">
            <a:normAutofit/>
          </a:bodyPr>
          <a:lstStyle/>
          <a:p>
            <a:pPr>
              <a:spcBef>
                <a:spcPts val="0"/>
              </a:spcBef>
              <a:buClr>
                <a:srgbClr val="888888"/>
              </a:buClr>
              <a:buSzPts val="2800"/>
            </a:pPr>
            <a:endParaRPr sz="2800" b="1" u="sng" dirty="0">
              <a:solidFill>
                <a:schemeClr val="lt1"/>
              </a:solidFill>
            </a:endParaRPr>
          </a:p>
          <a:p>
            <a:pPr>
              <a:spcBef>
                <a:spcPts val="640"/>
              </a:spcBef>
              <a:buClr>
                <a:schemeClr val="lt1"/>
              </a:buClr>
              <a:buSzPts val="3200"/>
            </a:pPr>
            <a:r>
              <a:rPr lang="en-US" b="1" dirty="0">
                <a:solidFill>
                  <a:schemeClr val="lt1"/>
                </a:solidFill>
              </a:rPr>
              <a:t>SOUTH HUNTINGTON SCHOOL DISTRICT</a:t>
            </a:r>
            <a:endParaRPr b="1" dirty="0">
              <a:solidFill>
                <a:schemeClr val="lt1"/>
              </a:solidFill>
            </a:endParaRPr>
          </a:p>
          <a:p>
            <a:pPr>
              <a:spcBef>
                <a:spcPts val="640"/>
              </a:spcBef>
              <a:buClr>
                <a:schemeClr val="lt1"/>
              </a:buClr>
              <a:buSzPts val="3200"/>
            </a:pPr>
            <a:r>
              <a:rPr lang="en-US" b="1" dirty="0">
                <a:solidFill>
                  <a:schemeClr val="lt1"/>
                </a:solidFill>
              </a:rPr>
              <a:t>CLASS SIZES</a:t>
            </a:r>
            <a:endParaRPr b="1" dirty="0">
              <a:solidFill>
                <a:schemeClr val="lt1"/>
              </a:solidFill>
            </a:endParaRPr>
          </a:p>
          <a:p>
            <a:pPr>
              <a:spcBef>
                <a:spcPts val="640"/>
              </a:spcBef>
              <a:buClr>
                <a:schemeClr val="lt1"/>
              </a:buClr>
              <a:buSzPts val="3200"/>
            </a:pPr>
            <a:r>
              <a:rPr lang="en-US" b="1" dirty="0">
                <a:solidFill>
                  <a:schemeClr val="lt1"/>
                </a:solidFill>
              </a:rPr>
              <a:t>2022/2023 PROJECTIONS</a:t>
            </a:r>
            <a:endParaRPr b="1" dirty="0">
              <a:solidFill>
                <a:schemeClr val="lt1"/>
              </a:solidFill>
            </a:endParaRPr>
          </a:p>
          <a:p>
            <a:pPr>
              <a:spcBef>
                <a:spcPts val="640"/>
              </a:spcBef>
              <a:buClr>
                <a:schemeClr val="lt1"/>
              </a:buClr>
              <a:buSzPts val="3200"/>
            </a:pPr>
            <a:endParaRPr b="1" dirty="0">
              <a:solidFill>
                <a:schemeClr val="lt1"/>
              </a:solidFill>
            </a:endParaRPr>
          </a:p>
          <a:p>
            <a:pPr algn="l">
              <a:spcBef>
                <a:spcPts val="640"/>
              </a:spcBef>
              <a:buClr>
                <a:schemeClr val="lt1"/>
              </a:buClr>
              <a:buSzPts val="3200"/>
            </a:pPr>
            <a:endParaRPr b="1" dirty="0">
              <a:solidFill>
                <a:schemeClr val="lt1"/>
              </a:solidFill>
            </a:endParaRPr>
          </a:p>
          <a:p>
            <a:pPr>
              <a:spcBef>
                <a:spcPts val="560"/>
              </a:spcBef>
              <a:buClr>
                <a:srgbClr val="888888"/>
              </a:buClr>
              <a:buSzPts val="2800"/>
            </a:pPr>
            <a:endParaRPr sz="2800" b="1" dirty="0">
              <a:solidFill>
                <a:schemeClr val="lt1"/>
              </a:solidFill>
            </a:endParaRPr>
          </a:p>
          <a:p>
            <a:pPr>
              <a:spcBef>
                <a:spcPts val="560"/>
              </a:spcBef>
              <a:buClr>
                <a:srgbClr val="888888"/>
              </a:buClr>
              <a:buSzPts val="2800"/>
            </a:pPr>
            <a:endParaRPr sz="2800" dirty="0">
              <a:solidFill>
                <a:schemeClr val="dk1"/>
              </a:solidFill>
            </a:endParaRPr>
          </a:p>
          <a:p>
            <a:pPr>
              <a:spcBef>
                <a:spcPts val="560"/>
              </a:spcBef>
              <a:buClr>
                <a:srgbClr val="888888"/>
              </a:buClr>
              <a:buSzPts val="2800"/>
            </a:pPr>
            <a:endParaRPr sz="2800" dirty="0">
              <a:solidFill>
                <a:schemeClr val="dk1"/>
              </a:solidFill>
            </a:endParaRPr>
          </a:p>
          <a:p>
            <a:pPr>
              <a:spcBef>
                <a:spcPts val="560"/>
              </a:spcBef>
              <a:buClr>
                <a:srgbClr val="888888"/>
              </a:buClr>
              <a:buSzPts val="2800"/>
            </a:pPr>
            <a:endParaRPr sz="2800" dirty="0">
              <a:solidFill>
                <a:schemeClr val="dk1"/>
              </a:solidFill>
            </a:endParaRPr>
          </a:p>
        </p:txBody>
      </p:sp>
      <p:sp>
        <p:nvSpPr>
          <p:cNvPr id="89" name="Google Shape;89;p1"/>
          <p:cNvSpPr txBox="1">
            <a:spLocks noGrp="1"/>
          </p:cNvSpPr>
          <p:nvPr>
            <p:ph type="sldNum" sz="quarter" idx="12"/>
          </p:nvPr>
        </p:nvSpPr>
        <p:spPr>
          <a:xfrm>
            <a:off x="8077200" y="6356351"/>
            <a:ext cx="2133600" cy="365125"/>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pPr/>
              <a:t>9</a:t>
            </a:fld>
            <a:endParaRPr/>
          </a:p>
        </p:txBody>
      </p:sp>
      <p:pic>
        <p:nvPicPr>
          <p:cNvPr id="90" name="Google Shape;90;p1"/>
          <p:cNvPicPr preferRelativeResize="0"/>
          <p:nvPr/>
        </p:nvPicPr>
        <p:blipFill rotWithShape="1">
          <a:blip r:embed="rId3">
            <a:alphaModFix/>
          </a:blip>
          <a:srcRect/>
          <a:stretch/>
        </p:blipFill>
        <p:spPr>
          <a:xfrm>
            <a:off x="4114801" y="2776451"/>
            <a:ext cx="3902075" cy="3167149"/>
          </a:xfrm>
          <a:prstGeom prst="rect">
            <a:avLst/>
          </a:prstGeom>
          <a:noFill/>
          <a:ln>
            <a:noFill/>
          </a:ln>
        </p:spPr>
      </p:pic>
    </p:spTree>
    <p:extLst>
      <p:ext uri="{BB962C8B-B14F-4D97-AF65-F5344CB8AC3E}">
        <p14:creationId xmlns:p14="http://schemas.microsoft.com/office/powerpoint/2010/main" val="2005483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E9DA.tmp">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pptE9DA.tmp</Template>
  <TotalTime>20958</TotalTime>
  <Words>413</Words>
  <Application>Microsoft Office PowerPoint</Application>
  <PresentationFormat>Widescreen</PresentationFormat>
  <Paragraphs>375</Paragraphs>
  <Slides>15</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pptE9DA.tmp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STIMSON MIDDLE SCHOOL 2022/23 GRADE 7 PROJECTIONS</vt:lpstr>
      <vt:lpstr>STIMSON MIDDLE SCHOOL 2022/23 GRADE 8 PROJECTIONS</vt:lpstr>
      <vt:lpstr>WALT WHITMAN HIGH SCHOOL 2022/23 PROJECTIONS</vt:lpstr>
      <vt:lpstr>Walt Whitman High School 2022/23 PROJECTIONS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Fischetti</dc:creator>
  <cp:lastModifiedBy>Conway, Michael</cp:lastModifiedBy>
  <cp:revision>119</cp:revision>
  <cp:lastPrinted>2022-06-14T15:28:01Z</cp:lastPrinted>
  <dcterms:created xsi:type="dcterms:W3CDTF">2021-12-20T14:17:55Z</dcterms:created>
  <dcterms:modified xsi:type="dcterms:W3CDTF">2022-06-14T15:28:46Z</dcterms:modified>
</cp:coreProperties>
</file>